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Quattrocento"/>
      <p:regular r:id="rId75"/>
      <p:bold r:id="rId76"/>
    </p:embeddedFont>
    <p:embeddedFont>
      <p:font typeface="Cinzel"/>
      <p:regular r:id="rId77"/>
      <p:bold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1620">
          <p15:clr>
            <a:srgbClr val="A4A3A4"/>
          </p15:clr>
        </p15:guide>
      </p15:sldGuideLst>
    </p:ext>
    <p:ext uri="http://customooxmlschemas.google.com/">
      <go:slidesCustomData xmlns:go="http://customooxmlschemas.google.com/" r:id="rId83" roundtripDataSignature="AMtx7mjLJwWI/R6zVNRcociGrT57xxWl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1ECAD5-F1D9-41B3-A5B1-928864856DF9}">
  <a:tblStyle styleId="{3B1ECAD5-F1D9-41B3-A5B1-928864856DF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8785BEA-5BAB-4F09-BD7D-1E0D1716084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customschemas.google.com/relationships/presentationmetadata" Target="meta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Quattrocento-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Cinzel-regular.fntdata"/><Relationship Id="rId32" Type="http://schemas.openxmlformats.org/officeDocument/2006/relationships/slide" Target="slides/slide26.xml"/><Relationship Id="rId76" Type="http://schemas.openxmlformats.org/officeDocument/2006/relationships/font" Target="fonts/Quattrocento-bold.fntdata"/><Relationship Id="rId35" Type="http://schemas.openxmlformats.org/officeDocument/2006/relationships/slide" Target="slides/slide29.xml"/><Relationship Id="rId79" Type="http://schemas.openxmlformats.org/officeDocument/2006/relationships/font" Target="fonts/OpenSans-regular.fntdata"/><Relationship Id="rId34" Type="http://schemas.openxmlformats.org/officeDocument/2006/relationships/slide" Target="slides/slide28.xml"/><Relationship Id="rId78" Type="http://schemas.openxmlformats.org/officeDocument/2006/relationships/font" Target="fonts/Cinzel-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https://xedoisong.vn/tin-tuc/nhin-lai-hanh-trinh-tu-tam-nhin-xe-xanh-tro-thanh-bieu-tuong-thoi-thuong-cua-bmw-i8-34779.html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https://xedoisong.vn/tin-tuc/nhin-lai-hanh-trinh-tu-tam-nhin-xe-xanh-tro-thanh-bieu-tuong-thoi-thuong-cua-bmw-i8-34779.html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https://www.xeoto.com.vn/bmw/i8/thong-so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https://www.xeoto.com.vn/bmw/i8/thong-so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https://www.xeoto.com.vn/bmw/i8/thong-so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9" name="Shape 9"/>
        <p:cNvGrpSpPr/>
        <p:nvPr/>
      </p:nvGrpSpPr>
      <p:grpSpPr>
        <a:xfrm>
          <a:off x="0" y="0"/>
          <a:ext cx="0" cy="0"/>
          <a:chOff x="0" y="0"/>
          <a:chExt cx="0" cy="0"/>
        </a:xfrm>
      </p:grpSpPr>
      <p:sp>
        <p:nvSpPr>
          <p:cNvPr id="10" name="Google Shape;10;p70"/>
          <p:cNvSpPr/>
          <p:nvPr/>
        </p:nvSpPr>
        <p:spPr>
          <a:xfrm>
            <a:off x="-62850" y="1053450"/>
            <a:ext cx="8493600" cy="2508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70"/>
          <p:cNvSpPr txBox="1"/>
          <p:nvPr>
            <p:ph type="ctrTitle"/>
          </p:nvPr>
        </p:nvSpPr>
        <p:spPr>
          <a:xfrm>
            <a:off x="690600" y="1281300"/>
            <a:ext cx="4315800" cy="205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70"/>
          <p:cNvSpPr txBox="1"/>
          <p:nvPr>
            <p:ph idx="1" type="subTitle"/>
          </p:nvPr>
        </p:nvSpPr>
        <p:spPr>
          <a:xfrm>
            <a:off x="699150" y="3727325"/>
            <a:ext cx="4315800" cy="41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70"/>
          <p:cNvSpPr/>
          <p:nvPr/>
        </p:nvSpPr>
        <p:spPr>
          <a:xfrm>
            <a:off x="-465025" y="887850"/>
            <a:ext cx="10878900" cy="2839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70"/>
          <p:cNvSpPr txBox="1"/>
          <p:nvPr/>
        </p:nvSpPr>
        <p:spPr>
          <a:xfrm rot="-5400000">
            <a:off x="7835725" y="1648675"/>
            <a:ext cx="1806600" cy="616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inzel"/>
                <a:ea typeface="Cinzel"/>
                <a:cs typeface="Cinzel"/>
                <a:sym typeface="Cinzel"/>
              </a:rPr>
              <a:t>toolkit</a:t>
            </a:r>
            <a:endParaRPr b="0" i="0" sz="2600" u="none" cap="none" strike="noStrike">
              <a:solidFill>
                <a:schemeClr val="dk1"/>
              </a:solidFill>
              <a:latin typeface="Cinzel"/>
              <a:ea typeface="Cinzel"/>
              <a:cs typeface="Cinzel"/>
              <a:sym typeface="Cinz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 name="Shape 15"/>
        <p:cNvGrpSpPr/>
        <p:nvPr/>
      </p:nvGrpSpPr>
      <p:grpSpPr>
        <a:xfrm>
          <a:off x="0" y="0"/>
          <a:ext cx="0" cy="0"/>
          <a:chOff x="0" y="0"/>
          <a:chExt cx="0" cy="0"/>
        </a:xfrm>
      </p:grpSpPr>
      <p:sp>
        <p:nvSpPr>
          <p:cNvPr id="16" name="Google Shape;16;p71"/>
          <p:cNvSpPr/>
          <p:nvPr/>
        </p:nvSpPr>
        <p:spPr>
          <a:xfrm>
            <a:off x="-35875" y="539500"/>
            <a:ext cx="8466600" cy="565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71"/>
          <p:cNvSpPr txBox="1"/>
          <p:nvPr>
            <p:ph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71"/>
          <p:cNvSpPr txBox="1"/>
          <p:nvPr>
            <p:ph idx="1" type="body"/>
          </p:nvPr>
        </p:nvSpPr>
        <p:spPr>
          <a:xfrm>
            <a:off x="936250" y="2294325"/>
            <a:ext cx="3400200" cy="1878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 name="Google Shape;19;p71"/>
          <p:cNvSpPr txBox="1"/>
          <p:nvPr>
            <p:ph idx="2" type="body"/>
          </p:nvPr>
        </p:nvSpPr>
        <p:spPr>
          <a:xfrm>
            <a:off x="4807900" y="2294325"/>
            <a:ext cx="3400200" cy="1878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 name="Google Shape;20;p71"/>
          <p:cNvSpPr/>
          <p:nvPr/>
        </p:nvSpPr>
        <p:spPr>
          <a:xfrm>
            <a:off x="-253650" y="428575"/>
            <a:ext cx="10878900" cy="81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71"/>
          <p:cNvSpPr txBox="1"/>
          <p:nvPr>
            <p:ph idx="3" type="title"/>
          </p:nvPr>
        </p:nvSpPr>
        <p:spPr>
          <a:xfrm>
            <a:off x="936250" y="1719150"/>
            <a:ext cx="3400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2" name="Google Shape;22;p71"/>
          <p:cNvSpPr txBox="1"/>
          <p:nvPr>
            <p:ph idx="4" type="title"/>
          </p:nvPr>
        </p:nvSpPr>
        <p:spPr>
          <a:xfrm>
            <a:off x="4807900" y="1719150"/>
            <a:ext cx="3400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3" name="Google Shape;23;p71"/>
          <p:cNvSpPr txBox="1"/>
          <p:nvPr/>
        </p:nvSpPr>
        <p:spPr>
          <a:xfrm rot="-5400000">
            <a:off x="-449650" y="3481700"/>
            <a:ext cx="1625700" cy="62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inzel"/>
                <a:ea typeface="Cinzel"/>
                <a:cs typeface="Cinzel"/>
                <a:sym typeface="Cinzel"/>
              </a:rPr>
              <a:t>toolkit</a:t>
            </a:r>
            <a:endParaRPr b="0" i="0" sz="2600" u="none" cap="none" strike="noStrike">
              <a:solidFill>
                <a:schemeClr val="dk1"/>
              </a:solidFill>
              <a:latin typeface="Cinzel"/>
              <a:ea typeface="Cinzel"/>
              <a:cs typeface="Cinzel"/>
              <a:sym typeface="Cinz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4" name="Shape 24"/>
        <p:cNvGrpSpPr/>
        <p:nvPr/>
      </p:nvGrpSpPr>
      <p:grpSpPr>
        <a:xfrm>
          <a:off x="0" y="0"/>
          <a:ext cx="0" cy="0"/>
          <a:chOff x="0" y="0"/>
          <a:chExt cx="0" cy="0"/>
        </a:xfrm>
      </p:grpSpPr>
      <p:sp>
        <p:nvSpPr>
          <p:cNvPr id="25" name="Google Shape;25;p72"/>
          <p:cNvSpPr/>
          <p:nvPr/>
        </p:nvSpPr>
        <p:spPr>
          <a:xfrm>
            <a:off x="3692050" y="0"/>
            <a:ext cx="6022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72"/>
          <p:cNvSpPr/>
          <p:nvPr/>
        </p:nvSpPr>
        <p:spPr>
          <a:xfrm>
            <a:off x="3480675" y="-155000"/>
            <a:ext cx="5663400" cy="550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 name="Google Shape;27;p72"/>
          <p:cNvSpPr txBox="1"/>
          <p:nvPr>
            <p:ph type="title"/>
          </p:nvPr>
        </p:nvSpPr>
        <p:spPr>
          <a:xfrm>
            <a:off x="4968225" y="572350"/>
            <a:ext cx="3325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 name="Google Shape;28;p72"/>
          <p:cNvSpPr txBox="1"/>
          <p:nvPr>
            <p:ph idx="2" type="title"/>
          </p:nvPr>
        </p:nvSpPr>
        <p:spPr>
          <a:xfrm>
            <a:off x="4444650" y="572350"/>
            <a:ext cx="599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72"/>
          <p:cNvSpPr txBox="1"/>
          <p:nvPr>
            <p:ph idx="1" type="subTitle"/>
          </p:nvPr>
        </p:nvSpPr>
        <p:spPr>
          <a:xfrm>
            <a:off x="4968294" y="1082675"/>
            <a:ext cx="3325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2"/>
          <p:cNvSpPr txBox="1"/>
          <p:nvPr>
            <p:ph idx="3" type="title"/>
          </p:nvPr>
        </p:nvSpPr>
        <p:spPr>
          <a:xfrm>
            <a:off x="4968225" y="1586050"/>
            <a:ext cx="3325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2"/>
          <p:cNvSpPr txBox="1"/>
          <p:nvPr>
            <p:ph idx="4" type="title"/>
          </p:nvPr>
        </p:nvSpPr>
        <p:spPr>
          <a:xfrm>
            <a:off x="4444650" y="1586050"/>
            <a:ext cx="599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72"/>
          <p:cNvSpPr txBox="1"/>
          <p:nvPr>
            <p:ph idx="5" type="subTitle"/>
          </p:nvPr>
        </p:nvSpPr>
        <p:spPr>
          <a:xfrm>
            <a:off x="4968294" y="2096375"/>
            <a:ext cx="3325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2"/>
          <p:cNvSpPr txBox="1"/>
          <p:nvPr>
            <p:ph idx="6" type="title"/>
          </p:nvPr>
        </p:nvSpPr>
        <p:spPr>
          <a:xfrm>
            <a:off x="4968225" y="2599750"/>
            <a:ext cx="3325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72"/>
          <p:cNvSpPr txBox="1"/>
          <p:nvPr>
            <p:ph idx="7" type="title"/>
          </p:nvPr>
        </p:nvSpPr>
        <p:spPr>
          <a:xfrm>
            <a:off x="4444650" y="2599750"/>
            <a:ext cx="599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72"/>
          <p:cNvSpPr txBox="1"/>
          <p:nvPr>
            <p:ph idx="8" type="subTitle"/>
          </p:nvPr>
        </p:nvSpPr>
        <p:spPr>
          <a:xfrm>
            <a:off x="4968294" y="3110075"/>
            <a:ext cx="3325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2"/>
          <p:cNvSpPr txBox="1"/>
          <p:nvPr>
            <p:ph idx="9" type="title"/>
          </p:nvPr>
        </p:nvSpPr>
        <p:spPr>
          <a:xfrm>
            <a:off x="4968225" y="3613450"/>
            <a:ext cx="3325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72"/>
          <p:cNvSpPr txBox="1"/>
          <p:nvPr>
            <p:ph idx="13" type="title"/>
          </p:nvPr>
        </p:nvSpPr>
        <p:spPr>
          <a:xfrm>
            <a:off x="4444650" y="3613450"/>
            <a:ext cx="599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8" name="Google Shape;38;p72"/>
          <p:cNvSpPr txBox="1"/>
          <p:nvPr>
            <p:ph idx="14" type="subTitle"/>
          </p:nvPr>
        </p:nvSpPr>
        <p:spPr>
          <a:xfrm>
            <a:off x="4968294" y="4123775"/>
            <a:ext cx="3325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2"/>
          <p:cNvSpPr txBox="1"/>
          <p:nvPr/>
        </p:nvSpPr>
        <p:spPr>
          <a:xfrm rot="-5400000">
            <a:off x="-449650" y="3481700"/>
            <a:ext cx="1625700" cy="62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inzel"/>
                <a:ea typeface="Cinzel"/>
                <a:cs typeface="Cinzel"/>
                <a:sym typeface="Cinzel"/>
              </a:rPr>
              <a:t>toolkit</a:t>
            </a:r>
            <a:endParaRPr b="0" i="0" sz="2600" u="none" cap="none" strike="noStrike">
              <a:solidFill>
                <a:schemeClr val="dk1"/>
              </a:solidFill>
              <a:latin typeface="Cinzel"/>
              <a:ea typeface="Cinzel"/>
              <a:cs typeface="Cinzel"/>
              <a:sym typeface="Cinz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0" name="Shape 40"/>
        <p:cNvGrpSpPr/>
        <p:nvPr/>
      </p:nvGrpSpPr>
      <p:grpSpPr>
        <a:xfrm>
          <a:off x="0" y="0"/>
          <a:ext cx="0" cy="0"/>
          <a:chOff x="0" y="0"/>
          <a:chExt cx="0" cy="0"/>
        </a:xfrm>
      </p:grpSpPr>
      <p:sp>
        <p:nvSpPr>
          <p:cNvPr id="41" name="Google Shape;41;p73"/>
          <p:cNvSpPr/>
          <p:nvPr/>
        </p:nvSpPr>
        <p:spPr>
          <a:xfrm>
            <a:off x="-35875" y="539500"/>
            <a:ext cx="8466600" cy="565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73"/>
          <p:cNvSpPr txBox="1"/>
          <p:nvPr>
            <p:ph type="title"/>
          </p:nvPr>
        </p:nvSpPr>
        <p:spPr>
          <a:xfrm>
            <a:off x="890252" y="1475700"/>
            <a:ext cx="34425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 name="Google Shape;43;p73"/>
          <p:cNvSpPr txBox="1"/>
          <p:nvPr>
            <p:ph idx="1" type="subTitle"/>
          </p:nvPr>
        </p:nvSpPr>
        <p:spPr>
          <a:xfrm>
            <a:off x="890252" y="1833625"/>
            <a:ext cx="34425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73"/>
          <p:cNvSpPr txBox="1"/>
          <p:nvPr>
            <p:ph idx="2" type="title"/>
          </p:nvPr>
        </p:nvSpPr>
        <p:spPr>
          <a:xfrm>
            <a:off x="4819725" y="3830550"/>
            <a:ext cx="3442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 name="Google Shape;45;p73"/>
          <p:cNvSpPr txBox="1"/>
          <p:nvPr>
            <p:ph idx="3" type="subTitle"/>
          </p:nvPr>
        </p:nvSpPr>
        <p:spPr>
          <a:xfrm>
            <a:off x="4819725" y="4188475"/>
            <a:ext cx="3442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73"/>
          <p:cNvSpPr txBox="1"/>
          <p:nvPr>
            <p:ph idx="4" type="title"/>
          </p:nvPr>
        </p:nvSpPr>
        <p:spPr>
          <a:xfrm>
            <a:off x="4819725" y="1981950"/>
            <a:ext cx="3442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 name="Google Shape;47;p73"/>
          <p:cNvSpPr txBox="1"/>
          <p:nvPr>
            <p:ph idx="5" type="subTitle"/>
          </p:nvPr>
        </p:nvSpPr>
        <p:spPr>
          <a:xfrm>
            <a:off x="4819725" y="2339875"/>
            <a:ext cx="3442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 name="Google Shape;48;p73"/>
          <p:cNvSpPr txBox="1"/>
          <p:nvPr>
            <p:ph idx="6" type="title"/>
          </p:nvPr>
        </p:nvSpPr>
        <p:spPr>
          <a:xfrm>
            <a:off x="890252" y="2463425"/>
            <a:ext cx="34425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9" name="Google Shape;49;p73"/>
          <p:cNvSpPr txBox="1"/>
          <p:nvPr>
            <p:ph idx="7" type="subTitle"/>
          </p:nvPr>
        </p:nvSpPr>
        <p:spPr>
          <a:xfrm>
            <a:off x="890252" y="2821350"/>
            <a:ext cx="34425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73"/>
          <p:cNvSpPr txBox="1"/>
          <p:nvPr>
            <p:ph idx="8" type="title"/>
          </p:nvPr>
        </p:nvSpPr>
        <p:spPr>
          <a:xfrm>
            <a:off x="4819725" y="2906250"/>
            <a:ext cx="3442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 name="Google Shape;51;p73"/>
          <p:cNvSpPr txBox="1"/>
          <p:nvPr>
            <p:ph idx="9" type="subTitle"/>
          </p:nvPr>
        </p:nvSpPr>
        <p:spPr>
          <a:xfrm>
            <a:off x="4819725" y="3264175"/>
            <a:ext cx="3442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 name="Google Shape;52;p73"/>
          <p:cNvSpPr txBox="1"/>
          <p:nvPr>
            <p:ph idx="13" type="title"/>
          </p:nvPr>
        </p:nvSpPr>
        <p:spPr>
          <a:xfrm>
            <a:off x="890252" y="3405188"/>
            <a:ext cx="34425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3" name="Google Shape;53;p73"/>
          <p:cNvSpPr txBox="1"/>
          <p:nvPr>
            <p:ph idx="14" type="subTitle"/>
          </p:nvPr>
        </p:nvSpPr>
        <p:spPr>
          <a:xfrm>
            <a:off x="890252" y="3763113"/>
            <a:ext cx="34425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73"/>
          <p:cNvSpPr txBox="1"/>
          <p:nvPr>
            <p:ph idx="15"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 name="Google Shape;55;p73"/>
          <p:cNvSpPr/>
          <p:nvPr/>
        </p:nvSpPr>
        <p:spPr>
          <a:xfrm>
            <a:off x="-253650" y="428575"/>
            <a:ext cx="10878900" cy="81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73"/>
          <p:cNvSpPr txBox="1"/>
          <p:nvPr/>
        </p:nvSpPr>
        <p:spPr>
          <a:xfrm rot="-5400000">
            <a:off x="-449650" y="3481700"/>
            <a:ext cx="1625700" cy="62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inzel"/>
                <a:ea typeface="Cinzel"/>
                <a:cs typeface="Cinzel"/>
                <a:sym typeface="Cinzel"/>
              </a:rPr>
              <a:t>toolkit</a:t>
            </a:r>
            <a:endParaRPr b="0" i="0" sz="2600" u="none" cap="none" strike="noStrike">
              <a:solidFill>
                <a:schemeClr val="dk1"/>
              </a:solidFill>
              <a:latin typeface="Cinzel"/>
              <a:ea typeface="Cinzel"/>
              <a:cs typeface="Cinzel"/>
              <a:sym typeface="Cinz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74"/>
          <p:cNvSpPr/>
          <p:nvPr/>
        </p:nvSpPr>
        <p:spPr>
          <a:xfrm>
            <a:off x="713225" y="750800"/>
            <a:ext cx="8601300" cy="3861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74"/>
          <p:cNvSpPr txBox="1"/>
          <p:nvPr>
            <p:ph type="title"/>
          </p:nvPr>
        </p:nvSpPr>
        <p:spPr>
          <a:xfrm>
            <a:off x="713225" y="765150"/>
            <a:ext cx="7717500" cy="384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10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74"/>
          <p:cNvSpPr/>
          <p:nvPr/>
        </p:nvSpPr>
        <p:spPr>
          <a:xfrm>
            <a:off x="-450975" y="539500"/>
            <a:ext cx="10055700" cy="428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74"/>
          <p:cNvSpPr txBox="1"/>
          <p:nvPr/>
        </p:nvSpPr>
        <p:spPr>
          <a:xfrm rot="-5400000">
            <a:off x="-449650" y="3557900"/>
            <a:ext cx="1625700" cy="62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inzel"/>
                <a:ea typeface="Cinzel"/>
                <a:cs typeface="Cinzel"/>
                <a:sym typeface="Cinzel"/>
              </a:rPr>
              <a:t>toolkit</a:t>
            </a:r>
            <a:endParaRPr b="0" i="0" sz="2600" u="none" cap="none" strike="noStrike">
              <a:solidFill>
                <a:schemeClr val="dk1"/>
              </a:solidFill>
              <a:latin typeface="Cinzel"/>
              <a:ea typeface="Cinzel"/>
              <a:cs typeface="Cinzel"/>
              <a:sym typeface="Cinz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2" name="Shape 62"/>
        <p:cNvGrpSpPr/>
        <p:nvPr/>
      </p:nvGrpSpPr>
      <p:grpSpPr>
        <a:xfrm>
          <a:off x="0" y="0"/>
          <a:ext cx="0" cy="0"/>
          <a:chOff x="0" y="0"/>
          <a:chExt cx="0" cy="0"/>
        </a:xfrm>
      </p:grpSpPr>
      <p:sp>
        <p:nvSpPr>
          <p:cNvPr id="63" name="Google Shape;63;p75"/>
          <p:cNvSpPr/>
          <p:nvPr/>
        </p:nvSpPr>
        <p:spPr>
          <a:xfrm>
            <a:off x="3692050" y="0"/>
            <a:ext cx="6022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5"/>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75"/>
          <p:cNvSpPr/>
          <p:nvPr/>
        </p:nvSpPr>
        <p:spPr>
          <a:xfrm>
            <a:off x="3480675" y="-155000"/>
            <a:ext cx="5663400" cy="550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6" name="Shape 66"/>
        <p:cNvGrpSpPr/>
        <p:nvPr/>
      </p:nvGrpSpPr>
      <p:grpSpPr>
        <a:xfrm>
          <a:off x="0" y="0"/>
          <a:ext cx="0" cy="0"/>
          <a:chOff x="0" y="0"/>
          <a:chExt cx="0" cy="0"/>
        </a:xfrm>
      </p:grpSpPr>
      <p:sp>
        <p:nvSpPr>
          <p:cNvPr id="67" name="Google Shape;67;p76"/>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76"/>
          <p:cNvSpPr/>
          <p:nvPr/>
        </p:nvSpPr>
        <p:spPr>
          <a:xfrm>
            <a:off x="-62850" y="611712"/>
            <a:ext cx="8493600" cy="389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76"/>
          <p:cNvSpPr/>
          <p:nvPr/>
        </p:nvSpPr>
        <p:spPr>
          <a:xfrm>
            <a:off x="-465025" y="354450"/>
            <a:ext cx="10878900" cy="441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69"/>
          <p:cNvSpPr txBox="1"/>
          <p:nvPr>
            <p:ph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Cinzel"/>
              <a:buNone/>
              <a:defRPr b="0" i="0" sz="2700" u="none" cap="none" strike="noStrike">
                <a:solidFill>
                  <a:schemeClr val="dk1"/>
                </a:solidFill>
                <a:latin typeface="Cinzel"/>
                <a:ea typeface="Cinzel"/>
                <a:cs typeface="Cinzel"/>
                <a:sym typeface="Cinze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9"/>
          <p:cNvSpPr txBox="1"/>
          <p:nvPr>
            <p:ph idx="1" type="body"/>
          </p:nvPr>
        </p:nvSpPr>
        <p:spPr>
          <a:xfrm>
            <a:off x="713225" y="1237553"/>
            <a:ext cx="7717500" cy="3371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Quattrocento"/>
              <a:buChar char="●"/>
              <a:defRPr b="0" i="0" sz="1800" u="none" cap="none" strike="noStrike">
                <a:solidFill>
                  <a:schemeClr val="dk2"/>
                </a:solidFill>
                <a:latin typeface="Quattrocento"/>
                <a:ea typeface="Quattrocento"/>
                <a:cs typeface="Quattrocento"/>
                <a:sym typeface="Quattrocento"/>
              </a:defRPr>
            </a:lvl1pPr>
            <a:lvl2pPr indent="-317500" lvl="1" marL="914400" marR="0" rtl="0" algn="l">
              <a:lnSpc>
                <a:spcPct val="115000"/>
              </a:lnSpc>
              <a:spcBef>
                <a:spcPts val="0"/>
              </a:spcBef>
              <a:spcAft>
                <a:spcPts val="0"/>
              </a:spcAft>
              <a:buClr>
                <a:schemeClr val="dk2"/>
              </a:buClr>
              <a:buSzPts val="1400"/>
              <a:buFont typeface="Quattrocento"/>
              <a:buChar char="○"/>
              <a:defRPr b="0" i="0" sz="1400" u="none" cap="none" strike="noStrike">
                <a:solidFill>
                  <a:schemeClr val="dk2"/>
                </a:solidFill>
                <a:latin typeface="Quattrocento"/>
                <a:ea typeface="Quattrocento"/>
                <a:cs typeface="Quattrocento"/>
                <a:sym typeface="Quattrocento"/>
              </a:defRPr>
            </a:lvl2pPr>
            <a:lvl3pPr indent="-317500" lvl="2" marL="1371600" marR="0" rtl="0" algn="l">
              <a:lnSpc>
                <a:spcPct val="115000"/>
              </a:lnSpc>
              <a:spcBef>
                <a:spcPts val="0"/>
              </a:spcBef>
              <a:spcAft>
                <a:spcPts val="0"/>
              </a:spcAft>
              <a:buClr>
                <a:schemeClr val="dk2"/>
              </a:buClr>
              <a:buSzPts val="1400"/>
              <a:buFont typeface="Quattrocento"/>
              <a:buChar char="■"/>
              <a:defRPr b="0" i="0" sz="1400" u="none" cap="none" strike="noStrike">
                <a:solidFill>
                  <a:schemeClr val="dk2"/>
                </a:solidFill>
                <a:latin typeface="Quattrocento"/>
                <a:ea typeface="Quattrocento"/>
                <a:cs typeface="Quattrocento"/>
                <a:sym typeface="Quattrocento"/>
              </a:defRPr>
            </a:lvl3pPr>
            <a:lvl4pPr indent="-317500" lvl="3" marL="1828800" marR="0" rtl="0" algn="l">
              <a:lnSpc>
                <a:spcPct val="115000"/>
              </a:lnSpc>
              <a:spcBef>
                <a:spcPts val="0"/>
              </a:spcBef>
              <a:spcAft>
                <a:spcPts val="0"/>
              </a:spcAft>
              <a:buClr>
                <a:schemeClr val="dk2"/>
              </a:buClr>
              <a:buSzPts val="1400"/>
              <a:buFont typeface="Quattrocento"/>
              <a:buChar char="●"/>
              <a:defRPr b="0" i="0" sz="1400" u="none" cap="none" strike="noStrike">
                <a:solidFill>
                  <a:schemeClr val="dk2"/>
                </a:solidFill>
                <a:latin typeface="Quattrocento"/>
                <a:ea typeface="Quattrocento"/>
                <a:cs typeface="Quattrocento"/>
                <a:sym typeface="Quattrocento"/>
              </a:defRPr>
            </a:lvl4pPr>
            <a:lvl5pPr indent="-317500" lvl="4" marL="2286000" marR="0" rtl="0" algn="l">
              <a:lnSpc>
                <a:spcPct val="115000"/>
              </a:lnSpc>
              <a:spcBef>
                <a:spcPts val="0"/>
              </a:spcBef>
              <a:spcAft>
                <a:spcPts val="0"/>
              </a:spcAft>
              <a:buClr>
                <a:schemeClr val="dk2"/>
              </a:buClr>
              <a:buSzPts val="1400"/>
              <a:buFont typeface="Quattrocento"/>
              <a:buChar char="○"/>
              <a:defRPr b="0" i="0" sz="1400" u="none" cap="none" strike="noStrike">
                <a:solidFill>
                  <a:schemeClr val="dk2"/>
                </a:solidFill>
                <a:latin typeface="Quattrocento"/>
                <a:ea typeface="Quattrocento"/>
                <a:cs typeface="Quattrocento"/>
                <a:sym typeface="Quattrocento"/>
              </a:defRPr>
            </a:lvl5pPr>
            <a:lvl6pPr indent="-317500" lvl="5" marL="2743200" marR="0" rtl="0" algn="l">
              <a:lnSpc>
                <a:spcPct val="115000"/>
              </a:lnSpc>
              <a:spcBef>
                <a:spcPts val="0"/>
              </a:spcBef>
              <a:spcAft>
                <a:spcPts val="0"/>
              </a:spcAft>
              <a:buClr>
                <a:schemeClr val="dk2"/>
              </a:buClr>
              <a:buSzPts val="1400"/>
              <a:buFont typeface="Quattrocento"/>
              <a:buChar char="■"/>
              <a:defRPr b="0" i="0" sz="1400" u="none" cap="none" strike="noStrike">
                <a:solidFill>
                  <a:schemeClr val="dk2"/>
                </a:solidFill>
                <a:latin typeface="Quattrocento"/>
                <a:ea typeface="Quattrocento"/>
                <a:cs typeface="Quattrocento"/>
                <a:sym typeface="Quattrocento"/>
              </a:defRPr>
            </a:lvl6pPr>
            <a:lvl7pPr indent="-317500" lvl="6" marL="3200400" marR="0" rtl="0" algn="l">
              <a:lnSpc>
                <a:spcPct val="115000"/>
              </a:lnSpc>
              <a:spcBef>
                <a:spcPts val="0"/>
              </a:spcBef>
              <a:spcAft>
                <a:spcPts val="0"/>
              </a:spcAft>
              <a:buClr>
                <a:schemeClr val="dk2"/>
              </a:buClr>
              <a:buSzPts val="1400"/>
              <a:buFont typeface="Quattrocento"/>
              <a:buChar char="●"/>
              <a:defRPr b="0" i="0" sz="1400" u="none" cap="none" strike="noStrike">
                <a:solidFill>
                  <a:schemeClr val="dk2"/>
                </a:solidFill>
                <a:latin typeface="Quattrocento"/>
                <a:ea typeface="Quattrocento"/>
                <a:cs typeface="Quattrocento"/>
                <a:sym typeface="Quattrocento"/>
              </a:defRPr>
            </a:lvl7pPr>
            <a:lvl8pPr indent="-317500" lvl="7" marL="3657600" marR="0" rtl="0" algn="l">
              <a:lnSpc>
                <a:spcPct val="115000"/>
              </a:lnSpc>
              <a:spcBef>
                <a:spcPts val="0"/>
              </a:spcBef>
              <a:spcAft>
                <a:spcPts val="0"/>
              </a:spcAft>
              <a:buClr>
                <a:schemeClr val="dk2"/>
              </a:buClr>
              <a:buSzPts val="1400"/>
              <a:buFont typeface="Quattrocento"/>
              <a:buChar char="○"/>
              <a:defRPr b="0" i="0" sz="1400" u="none" cap="none" strike="noStrike">
                <a:solidFill>
                  <a:schemeClr val="dk2"/>
                </a:solidFill>
                <a:latin typeface="Quattrocento"/>
                <a:ea typeface="Quattrocento"/>
                <a:cs typeface="Quattrocento"/>
                <a:sym typeface="Quattrocento"/>
              </a:defRPr>
            </a:lvl8pPr>
            <a:lvl9pPr indent="-317500" lvl="8" marL="4114800" marR="0" rtl="0" algn="l">
              <a:lnSpc>
                <a:spcPct val="115000"/>
              </a:lnSpc>
              <a:spcBef>
                <a:spcPts val="0"/>
              </a:spcBef>
              <a:spcAft>
                <a:spcPts val="0"/>
              </a:spcAft>
              <a:buClr>
                <a:schemeClr val="dk2"/>
              </a:buClr>
              <a:buSzPts val="1400"/>
              <a:buFont typeface="Quattrocento"/>
              <a:buChar char="■"/>
              <a:defRPr b="0" i="0" sz="1400" u="none" cap="none" strike="noStrike">
                <a:solidFill>
                  <a:schemeClr val="dk2"/>
                </a:solidFill>
                <a:latin typeface="Quattrocento"/>
                <a:ea typeface="Quattrocento"/>
                <a:cs typeface="Quattrocento"/>
                <a:sym typeface="Quattrocento"/>
              </a:defRPr>
            </a:lvl9pPr>
          </a:lstStyle>
          <a:p/>
        </p:txBody>
      </p:sp>
      <p:sp>
        <p:nvSpPr>
          <p:cNvPr id="8" name="Google Shape;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9.jpg"/><Relationship Id="rId9" Type="http://schemas.openxmlformats.org/officeDocument/2006/relationships/image" Target="../media/image25.jpg"/><Relationship Id="rId5" Type="http://schemas.openxmlformats.org/officeDocument/2006/relationships/image" Target="../media/image6.jpg"/><Relationship Id="rId6" Type="http://schemas.openxmlformats.org/officeDocument/2006/relationships/image" Target="../media/image13.jpg"/><Relationship Id="rId7" Type="http://schemas.openxmlformats.org/officeDocument/2006/relationships/image" Target="../media/image23.jpg"/><Relationship Id="rId8"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24.jpg"/><Relationship Id="rId9" Type="http://schemas.openxmlformats.org/officeDocument/2006/relationships/image" Target="../media/image29.jpg"/><Relationship Id="rId5" Type="http://schemas.openxmlformats.org/officeDocument/2006/relationships/image" Target="../media/image37.jpg"/><Relationship Id="rId6" Type="http://schemas.openxmlformats.org/officeDocument/2006/relationships/image" Target="../media/image36.png"/><Relationship Id="rId7" Type="http://schemas.openxmlformats.org/officeDocument/2006/relationships/image" Target="../media/image31.jpg"/><Relationship Id="rId8"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1.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0.jpg"/><Relationship Id="rId4" Type="http://schemas.openxmlformats.org/officeDocument/2006/relationships/image" Target="../media/image4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9.jpg"/><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21.png"/><Relationship Id="rId9" Type="http://schemas.openxmlformats.org/officeDocument/2006/relationships/image" Target="../media/image4.jpg"/><Relationship Id="rId5" Type="http://schemas.openxmlformats.org/officeDocument/2006/relationships/image" Target="../media/image2.jpg"/><Relationship Id="rId6" Type="http://schemas.openxmlformats.org/officeDocument/2006/relationships/image" Target="../media/image16.jpg"/><Relationship Id="rId7" Type="http://schemas.openxmlformats.org/officeDocument/2006/relationships/image" Target="../media/image7.jpg"/><Relationship Id="rId8"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5.jpg"/><Relationship Id="rId4" Type="http://schemas.openxmlformats.org/officeDocument/2006/relationships/image" Target="../media/image5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5.jpg"/><Relationship Id="rId4" Type="http://schemas.openxmlformats.org/officeDocument/2006/relationships/image" Target="../media/image6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8.jpg"/><Relationship Id="rId4" Type="http://schemas.openxmlformats.org/officeDocument/2006/relationships/image" Target="../media/image5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7.jpg"/><Relationship Id="rId4" Type="http://schemas.openxmlformats.org/officeDocument/2006/relationships/image" Target="../media/image6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5.jpg"/><Relationship Id="rId4" Type="http://schemas.openxmlformats.org/officeDocument/2006/relationships/image" Target="../media/image6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2.jpg"/><Relationship Id="rId4" Type="http://schemas.openxmlformats.org/officeDocument/2006/relationships/image" Target="../media/image6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7.jpg"/><Relationship Id="rId4" Type="http://schemas.openxmlformats.org/officeDocument/2006/relationships/image" Target="../media/image7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8.png"/><Relationship Id="rId4" Type="http://schemas.openxmlformats.org/officeDocument/2006/relationships/image" Target="../media/image6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3.gif"/><Relationship Id="rId4" Type="http://schemas.openxmlformats.org/officeDocument/2006/relationships/image" Target="../media/image7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2.jp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26.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6.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84.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80.png"/><Relationship Id="rId4" Type="http://schemas.openxmlformats.org/officeDocument/2006/relationships/image" Target="../media/image87.jpg"/><Relationship Id="rId5" Type="http://schemas.openxmlformats.org/officeDocument/2006/relationships/image" Target="../media/image79.jpg"/><Relationship Id="rId6" Type="http://schemas.openxmlformats.org/officeDocument/2006/relationships/image" Target="../media/image81.jpg"/><Relationship Id="rId7" Type="http://schemas.openxmlformats.org/officeDocument/2006/relationships/image" Target="../media/image86.jpg"/><Relationship Id="rId8" Type="http://schemas.openxmlformats.org/officeDocument/2006/relationships/image" Target="../media/image8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1.jpg"/><Relationship Id="rId4" Type="http://schemas.openxmlformats.org/officeDocument/2006/relationships/image" Target="../media/image8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98.jpg"/><Relationship Id="rId4" Type="http://schemas.openxmlformats.org/officeDocument/2006/relationships/image" Target="../media/image87.jpg"/><Relationship Id="rId5" Type="http://schemas.openxmlformats.org/officeDocument/2006/relationships/image" Target="../media/image88.jpg"/><Relationship Id="rId6" Type="http://schemas.openxmlformats.org/officeDocument/2006/relationships/image" Target="../media/image90.jpg"/><Relationship Id="rId7" Type="http://schemas.openxmlformats.org/officeDocument/2006/relationships/image" Target="../media/image91.png"/><Relationship Id="rId8"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94.jpg"/><Relationship Id="rId4" Type="http://schemas.openxmlformats.org/officeDocument/2006/relationships/image" Target="../media/image95.jpg"/><Relationship Id="rId5" Type="http://schemas.openxmlformats.org/officeDocument/2006/relationships/image" Target="../media/image99.jpg"/><Relationship Id="rId6" Type="http://schemas.openxmlformats.org/officeDocument/2006/relationships/image" Target="../media/image9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01.jp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82.jpg"/><Relationship Id="rId4" Type="http://schemas.openxmlformats.org/officeDocument/2006/relationships/image" Target="../media/image10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96.jpg"/><Relationship Id="rId4" Type="http://schemas.openxmlformats.org/officeDocument/2006/relationships/image" Target="../media/image8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03.png"/><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04.png"/><Relationship Id="rId4" Type="http://schemas.openxmlformats.org/officeDocument/2006/relationships/image" Target="../media/image110.png"/><Relationship Id="rId5" Type="http://schemas.openxmlformats.org/officeDocument/2006/relationships/image" Target="../media/image107.png"/><Relationship Id="rId6" Type="http://schemas.openxmlformats.org/officeDocument/2006/relationships/image" Target="../media/image105.png"/><Relationship Id="rId7" Type="http://schemas.openxmlformats.org/officeDocument/2006/relationships/image" Target="../media/image10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04.png"/><Relationship Id="rId4" Type="http://schemas.openxmlformats.org/officeDocument/2006/relationships/image" Target="../media/image110.png"/><Relationship Id="rId5" Type="http://schemas.openxmlformats.org/officeDocument/2006/relationships/image" Target="../media/image107.png"/><Relationship Id="rId6" Type="http://schemas.openxmlformats.org/officeDocument/2006/relationships/image" Target="../media/image105.png"/><Relationship Id="rId7"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16.jpg"/><Relationship Id="rId4" Type="http://schemas.openxmlformats.org/officeDocument/2006/relationships/image" Target="../media/image119.jpg"/><Relationship Id="rId5" Type="http://schemas.openxmlformats.org/officeDocument/2006/relationships/image" Target="../media/image121.png"/><Relationship Id="rId6" Type="http://schemas.openxmlformats.org/officeDocument/2006/relationships/image" Target="../media/image132.png"/><Relationship Id="rId7" Type="http://schemas.openxmlformats.org/officeDocument/2006/relationships/image" Target="../media/image11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20.jpg"/><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30.png"/><Relationship Id="rId4" Type="http://schemas.openxmlformats.org/officeDocument/2006/relationships/image" Target="../media/image132.png"/><Relationship Id="rId5"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32.png"/><Relationship Id="rId4" Type="http://schemas.openxmlformats.org/officeDocument/2006/relationships/image" Target="../media/image130.png"/><Relationship Id="rId5" Type="http://schemas.openxmlformats.org/officeDocument/2006/relationships/image" Target="../media/image1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99.jpg"/><Relationship Id="rId4" Type="http://schemas.openxmlformats.org/officeDocument/2006/relationships/image" Target="../media/image94.jpg"/><Relationship Id="rId10" Type="http://schemas.openxmlformats.org/officeDocument/2006/relationships/image" Target="../media/image130.png"/><Relationship Id="rId9" Type="http://schemas.openxmlformats.org/officeDocument/2006/relationships/image" Target="../media/image121.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7.png"/><Relationship Id="rId8" Type="http://schemas.openxmlformats.org/officeDocument/2006/relationships/image" Target="../media/image11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39.png"/><Relationship Id="rId4" Type="http://schemas.openxmlformats.org/officeDocument/2006/relationships/image" Target="../media/image11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63.jpg"/><Relationship Id="rId4" Type="http://schemas.openxmlformats.org/officeDocument/2006/relationships/image" Target="../media/image79.jpg"/><Relationship Id="rId5" Type="http://schemas.openxmlformats.org/officeDocument/2006/relationships/image" Target="../media/image4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44.jpg"/><Relationship Id="rId4" Type="http://schemas.openxmlformats.org/officeDocument/2006/relationships/image" Target="../media/image14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43.jpg"/><Relationship Id="rId4" Type="http://schemas.openxmlformats.org/officeDocument/2006/relationships/image" Target="../media/image145.jpg"/><Relationship Id="rId5" Type="http://schemas.openxmlformats.org/officeDocument/2006/relationships/image" Target="../media/image14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4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38.jpg"/><Relationship Id="rId4" Type="http://schemas.openxmlformats.org/officeDocument/2006/relationships/image" Target="../media/image14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42.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53.png"/><Relationship Id="rId4" Type="http://schemas.openxmlformats.org/officeDocument/2006/relationships/image" Target="../media/image1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52.png"/><Relationship Id="rId4" Type="http://schemas.openxmlformats.org/officeDocument/2006/relationships/image" Target="../media/image1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3" name="Shape 73"/>
        <p:cNvGrpSpPr/>
        <p:nvPr/>
      </p:nvGrpSpPr>
      <p:grpSpPr>
        <a:xfrm>
          <a:off x="0" y="0"/>
          <a:ext cx="0" cy="0"/>
          <a:chOff x="0" y="0"/>
          <a:chExt cx="0" cy="0"/>
        </a:xfrm>
      </p:grpSpPr>
      <p:sp>
        <p:nvSpPr>
          <p:cNvPr id="74" name="Google Shape;74;p1"/>
          <p:cNvSpPr txBox="1"/>
          <p:nvPr>
            <p:ph type="ctrTitle"/>
          </p:nvPr>
        </p:nvSpPr>
        <p:spPr>
          <a:xfrm>
            <a:off x="444415" y="1331794"/>
            <a:ext cx="5133109" cy="20526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600"/>
              </a:spcBef>
              <a:spcAft>
                <a:spcPts val="600"/>
              </a:spcAft>
              <a:buSzPts val="5200"/>
              <a:buNone/>
            </a:pPr>
            <a:r>
              <a:rPr lang="en-US" sz="4500">
                <a:solidFill>
                  <a:srgbClr val="171717"/>
                </a:solidFill>
                <a:latin typeface="Arial"/>
                <a:ea typeface="Arial"/>
                <a:cs typeface="Arial"/>
                <a:sym typeface="Arial"/>
              </a:rPr>
              <a:t>Thiết kế mĩ thuật công nghiệp</a:t>
            </a:r>
            <a:br>
              <a:rPr lang="en-US" sz="4500">
                <a:solidFill>
                  <a:srgbClr val="171717"/>
                </a:solidFill>
                <a:latin typeface="Arial"/>
                <a:ea typeface="Arial"/>
                <a:cs typeface="Arial"/>
                <a:sym typeface="Arial"/>
              </a:rPr>
            </a:br>
            <a:r>
              <a:rPr lang="en-US" sz="2400">
                <a:solidFill>
                  <a:srgbClr val="171717"/>
                </a:solidFill>
                <a:latin typeface="Arial"/>
                <a:ea typeface="Arial"/>
                <a:cs typeface="Arial"/>
                <a:sym typeface="Arial"/>
              </a:rPr>
              <a:t>ME3123 – INDUSTRIAL DESIGN</a:t>
            </a:r>
            <a:endParaRPr sz="2400">
              <a:solidFill>
                <a:srgbClr val="171717"/>
              </a:solidFill>
              <a:latin typeface="Arial"/>
              <a:ea typeface="Arial"/>
              <a:cs typeface="Arial"/>
              <a:sym typeface="Arial"/>
            </a:endParaRPr>
          </a:p>
        </p:txBody>
      </p:sp>
      <p:pic>
        <p:nvPicPr>
          <p:cNvPr descr="Text&#10;&#10;Description automatically generated" id="75" name="Google Shape;75;p1"/>
          <p:cNvPicPr preferRelativeResize="0"/>
          <p:nvPr/>
        </p:nvPicPr>
        <p:blipFill rotWithShape="1">
          <a:blip r:embed="rId3">
            <a:alphaModFix/>
          </a:blip>
          <a:srcRect b="0" l="0" r="0" t="0"/>
          <a:stretch/>
        </p:blipFill>
        <p:spPr>
          <a:xfrm>
            <a:off x="0" y="0"/>
            <a:ext cx="2740806" cy="884955"/>
          </a:xfrm>
          <a:prstGeom prst="rect">
            <a:avLst/>
          </a:prstGeom>
          <a:noFill/>
          <a:ln>
            <a:noFill/>
          </a:ln>
        </p:spPr>
      </p:pic>
      <p:pic>
        <p:nvPicPr>
          <p:cNvPr descr="Xe BMW i8 mở cửa bằng điều khiển trắng" id="76" name="Google Shape;76;p1"/>
          <p:cNvPicPr preferRelativeResize="0"/>
          <p:nvPr/>
        </p:nvPicPr>
        <p:blipFill rotWithShape="1">
          <a:blip r:embed="rId4">
            <a:alphaModFix/>
          </a:blip>
          <a:srcRect b="0" l="0" r="0" t="0"/>
          <a:stretch/>
        </p:blipFill>
        <p:spPr>
          <a:xfrm>
            <a:off x="5158740" y="472440"/>
            <a:ext cx="3985260" cy="3985260"/>
          </a:xfrm>
          <a:prstGeom prst="rect">
            <a:avLst/>
          </a:prstGeom>
          <a:noFill/>
          <a:ln>
            <a:noFill/>
          </a:ln>
        </p:spPr>
      </p:pic>
      <p:sp>
        <p:nvSpPr>
          <p:cNvPr id="77" name="Google Shape;77;p1"/>
          <p:cNvSpPr txBox="1"/>
          <p:nvPr>
            <p:ph idx="1" type="subTitle"/>
          </p:nvPr>
        </p:nvSpPr>
        <p:spPr>
          <a:xfrm>
            <a:off x="545057" y="3838728"/>
            <a:ext cx="4931823" cy="810039"/>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2800"/>
              <a:buNone/>
            </a:pPr>
            <a:r>
              <a:rPr lang="en-US" sz="1800">
                <a:solidFill>
                  <a:srgbClr val="171717"/>
                </a:solidFill>
                <a:latin typeface="Arial"/>
                <a:ea typeface="Arial"/>
                <a:cs typeface="Arial"/>
                <a:sym typeface="Arial"/>
              </a:rPr>
              <a:t>Mã lớp: 133841</a:t>
            </a:r>
            <a:endParaRPr/>
          </a:p>
          <a:p>
            <a:pPr indent="-342900" lvl="0" marL="457200" rtl="0" algn="l">
              <a:lnSpc>
                <a:spcPct val="100000"/>
              </a:lnSpc>
              <a:spcBef>
                <a:spcPts val="0"/>
              </a:spcBef>
              <a:spcAft>
                <a:spcPts val="0"/>
              </a:spcAft>
              <a:buSzPts val="2800"/>
              <a:buNone/>
            </a:pPr>
            <a:r>
              <a:rPr lang="en-US" sz="1800">
                <a:solidFill>
                  <a:srgbClr val="171717"/>
                </a:solidFill>
                <a:latin typeface="Arial"/>
                <a:ea typeface="Arial"/>
                <a:cs typeface="Arial"/>
                <a:sym typeface="Arial"/>
              </a:rPr>
              <a:t>Giảng viên hướng dẫn: Dương Thị Kim Đức</a:t>
            </a:r>
            <a:endParaRPr/>
          </a:p>
          <a:p>
            <a:pPr indent="-342900" lvl="0" marL="457200" rtl="0" algn="l">
              <a:lnSpc>
                <a:spcPct val="100000"/>
              </a:lnSpc>
              <a:spcBef>
                <a:spcPts val="0"/>
              </a:spcBef>
              <a:spcAft>
                <a:spcPts val="0"/>
              </a:spcAft>
              <a:buSzPts val="2800"/>
              <a:buNone/>
            </a:pPr>
            <a:r>
              <a:t/>
            </a:r>
            <a:endParaRPr>
              <a:solidFill>
                <a:srgbClr val="17171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0"/>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10"/>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1.4. Hệ thống phân phối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194" name="Google Shape;194;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BMW Series 3 2021: giá lăn bánh 7/2022, TSKT, đánh giá chi tiết" id="195" name="Google Shape;195;p10"/>
          <p:cNvPicPr preferRelativeResize="0"/>
          <p:nvPr/>
        </p:nvPicPr>
        <p:blipFill rotWithShape="1">
          <a:blip r:embed="rId3">
            <a:alphaModFix/>
          </a:blip>
          <a:srcRect b="0" l="0" r="0" t="0"/>
          <a:stretch/>
        </p:blipFill>
        <p:spPr>
          <a:xfrm>
            <a:off x="4591955" y="1006531"/>
            <a:ext cx="2317174" cy="1390305"/>
          </a:xfrm>
          <a:prstGeom prst="rect">
            <a:avLst/>
          </a:prstGeom>
          <a:noFill/>
          <a:ln>
            <a:noFill/>
          </a:ln>
        </p:spPr>
      </p:pic>
      <p:pic>
        <p:nvPicPr>
          <p:cNvPr descr="Thông Tin BMW 4 Series: Giá Lăn Bánh Và Đánh Giá Chi Tiết" id="196" name="Google Shape;196;p10"/>
          <p:cNvPicPr preferRelativeResize="0"/>
          <p:nvPr/>
        </p:nvPicPr>
        <p:blipFill rotWithShape="1">
          <a:blip r:embed="rId4">
            <a:alphaModFix/>
          </a:blip>
          <a:srcRect b="0" l="0" r="0" t="0"/>
          <a:stretch/>
        </p:blipFill>
        <p:spPr>
          <a:xfrm>
            <a:off x="6897043" y="1006531"/>
            <a:ext cx="2246958" cy="1390305"/>
          </a:xfrm>
          <a:prstGeom prst="rect">
            <a:avLst/>
          </a:prstGeom>
          <a:noFill/>
          <a:ln>
            <a:noFill/>
          </a:ln>
        </p:spPr>
      </p:pic>
      <p:pic>
        <p:nvPicPr>
          <p:cNvPr descr="BMW 1-SERIES: BMW cân nhắc tương lai xe chạy động cơ cỡ nhỏ | Autopro.com.vn" id="197" name="Google Shape;197;p10"/>
          <p:cNvPicPr preferRelativeResize="0"/>
          <p:nvPr/>
        </p:nvPicPr>
        <p:blipFill rotWithShape="1">
          <a:blip r:embed="rId5">
            <a:alphaModFix/>
          </a:blip>
          <a:srcRect b="0" l="0" r="0" t="0"/>
          <a:stretch/>
        </p:blipFill>
        <p:spPr>
          <a:xfrm>
            <a:off x="1" y="1006531"/>
            <a:ext cx="2317175" cy="1390305"/>
          </a:xfrm>
          <a:prstGeom prst="rect">
            <a:avLst/>
          </a:prstGeom>
          <a:noFill/>
          <a:ln>
            <a:noFill/>
          </a:ln>
        </p:spPr>
      </p:pic>
      <p:pic>
        <p:nvPicPr>
          <p:cNvPr descr="BMW 2-Series Coupe 2022 chính thức: to hơn, mạnh hơn, đẹp hơn" id="198" name="Google Shape;198;p10"/>
          <p:cNvPicPr preferRelativeResize="0"/>
          <p:nvPr/>
        </p:nvPicPr>
        <p:blipFill rotWithShape="1">
          <a:blip r:embed="rId6">
            <a:alphaModFix/>
          </a:blip>
          <a:srcRect b="0" l="0" r="0" t="0"/>
          <a:stretch/>
        </p:blipFill>
        <p:spPr>
          <a:xfrm>
            <a:off x="2317176" y="1006531"/>
            <a:ext cx="2274779" cy="1390305"/>
          </a:xfrm>
          <a:prstGeom prst="rect">
            <a:avLst/>
          </a:prstGeom>
          <a:noFill/>
          <a:ln>
            <a:noFill/>
          </a:ln>
        </p:spPr>
      </p:pic>
      <p:sp>
        <p:nvSpPr>
          <p:cNvPr id="199" name="Google Shape;199;p10"/>
          <p:cNvSpPr txBox="1"/>
          <p:nvPr/>
        </p:nvSpPr>
        <p:spPr>
          <a:xfrm>
            <a:off x="484045" y="2500747"/>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series 1</a:t>
            </a:r>
            <a:endParaRPr b="0" i="1" sz="1600" u="none" cap="none" strike="noStrike">
              <a:solidFill>
                <a:srgbClr val="000000"/>
              </a:solidFill>
              <a:latin typeface="Times New Roman"/>
              <a:ea typeface="Times New Roman"/>
              <a:cs typeface="Times New Roman"/>
              <a:sym typeface="Times New Roman"/>
            </a:endParaRPr>
          </a:p>
        </p:txBody>
      </p:sp>
      <p:sp>
        <p:nvSpPr>
          <p:cNvPr id="200" name="Google Shape;200;p10"/>
          <p:cNvSpPr txBox="1"/>
          <p:nvPr/>
        </p:nvSpPr>
        <p:spPr>
          <a:xfrm>
            <a:off x="7345979" y="2499613"/>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series 4</a:t>
            </a:r>
            <a:endParaRPr b="0" i="1" sz="1600" u="none" cap="none" strike="noStrike">
              <a:solidFill>
                <a:srgbClr val="000000"/>
              </a:solidFill>
              <a:latin typeface="Times New Roman"/>
              <a:ea typeface="Times New Roman"/>
              <a:cs typeface="Times New Roman"/>
              <a:sym typeface="Times New Roman"/>
            </a:endParaRPr>
          </a:p>
        </p:txBody>
      </p:sp>
      <p:sp>
        <p:nvSpPr>
          <p:cNvPr id="201" name="Google Shape;201;p10"/>
          <p:cNvSpPr txBox="1"/>
          <p:nvPr/>
        </p:nvSpPr>
        <p:spPr>
          <a:xfrm>
            <a:off x="5075999" y="2499615"/>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series 3</a:t>
            </a:r>
            <a:endParaRPr b="0" i="1" sz="1600" u="none" cap="none" strike="noStrike">
              <a:solidFill>
                <a:srgbClr val="000000"/>
              </a:solidFill>
              <a:latin typeface="Times New Roman"/>
              <a:ea typeface="Times New Roman"/>
              <a:cs typeface="Times New Roman"/>
              <a:sym typeface="Times New Roman"/>
            </a:endParaRPr>
          </a:p>
        </p:txBody>
      </p:sp>
      <p:sp>
        <p:nvSpPr>
          <p:cNvPr id="202" name="Google Shape;202;p10"/>
          <p:cNvSpPr txBox="1"/>
          <p:nvPr/>
        </p:nvSpPr>
        <p:spPr>
          <a:xfrm>
            <a:off x="2780022" y="2500747"/>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series 2</a:t>
            </a:r>
            <a:endParaRPr b="0" i="1" sz="1600" u="none" cap="none" strike="noStrike">
              <a:solidFill>
                <a:srgbClr val="000000"/>
              </a:solidFill>
              <a:latin typeface="Times New Roman"/>
              <a:ea typeface="Times New Roman"/>
              <a:cs typeface="Times New Roman"/>
              <a:sym typeface="Times New Roman"/>
            </a:endParaRPr>
          </a:p>
        </p:txBody>
      </p:sp>
      <p:pic>
        <p:nvPicPr>
          <p:cNvPr descr="BMW Series 5 2021: giá lăn bánh 7/2022, TSKT, đánh giá chi tiết" id="203" name="Google Shape;203;p10"/>
          <p:cNvPicPr preferRelativeResize="0"/>
          <p:nvPr/>
        </p:nvPicPr>
        <p:blipFill rotWithShape="1">
          <a:blip r:embed="rId7">
            <a:alphaModFix/>
          </a:blip>
          <a:srcRect b="0" l="0" r="0" t="0"/>
          <a:stretch/>
        </p:blipFill>
        <p:spPr>
          <a:xfrm>
            <a:off x="1158588" y="2838167"/>
            <a:ext cx="2317176" cy="1390306"/>
          </a:xfrm>
          <a:prstGeom prst="rect">
            <a:avLst/>
          </a:prstGeom>
          <a:noFill/>
          <a:ln>
            <a:noFill/>
          </a:ln>
        </p:spPr>
      </p:pic>
      <p:pic>
        <p:nvPicPr>
          <p:cNvPr descr="BMW 6-Series Gran Turismo (2021) - pictures, information &amp; specs" id="204" name="Google Shape;204;p10"/>
          <p:cNvPicPr preferRelativeResize="0"/>
          <p:nvPr/>
        </p:nvPicPr>
        <p:blipFill rotWithShape="1">
          <a:blip r:embed="rId8">
            <a:alphaModFix/>
          </a:blip>
          <a:srcRect b="0" l="0" r="0" t="0"/>
          <a:stretch/>
        </p:blipFill>
        <p:spPr>
          <a:xfrm>
            <a:off x="3475764" y="2838168"/>
            <a:ext cx="1856129" cy="1390306"/>
          </a:xfrm>
          <a:prstGeom prst="rect">
            <a:avLst/>
          </a:prstGeom>
          <a:noFill/>
          <a:ln>
            <a:noFill/>
          </a:ln>
        </p:spPr>
      </p:pic>
      <p:pic>
        <p:nvPicPr>
          <p:cNvPr descr="BMW 7-Series 2020 có giá khởi điểm từ 87.445 USD" id="205" name="Google Shape;205;p10"/>
          <p:cNvPicPr preferRelativeResize="0"/>
          <p:nvPr/>
        </p:nvPicPr>
        <p:blipFill rotWithShape="1">
          <a:blip r:embed="rId9">
            <a:alphaModFix/>
          </a:blip>
          <a:srcRect b="0" l="0" r="0" t="0"/>
          <a:stretch/>
        </p:blipFill>
        <p:spPr>
          <a:xfrm>
            <a:off x="5331893" y="2838167"/>
            <a:ext cx="2084808" cy="1390306"/>
          </a:xfrm>
          <a:prstGeom prst="rect">
            <a:avLst/>
          </a:prstGeom>
          <a:noFill/>
          <a:ln>
            <a:noFill/>
          </a:ln>
        </p:spPr>
      </p:pic>
      <p:sp>
        <p:nvSpPr>
          <p:cNvPr id="206" name="Google Shape;206;p10"/>
          <p:cNvSpPr txBox="1"/>
          <p:nvPr/>
        </p:nvSpPr>
        <p:spPr>
          <a:xfrm>
            <a:off x="5699754" y="4228473"/>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series 7</a:t>
            </a:r>
            <a:endParaRPr b="0" i="1" sz="1600" u="none" cap="none" strike="noStrike">
              <a:solidFill>
                <a:srgbClr val="000000"/>
              </a:solidFill>
              <a:latin typeface="Times New Roman"/>
              <a:ea typeface="Times New Roman"/>
              <a:cs typeface="Times New Roman"/>
              <a:sym typeface="Times New Roman"/>
            </a:endParaRPr>
          </a:p>
        </p:txBody>
      </p:sp>
      <p:sp>
        <p:nvSpPr>
          <p:cNvPr id="207" name="Google Shape;207;p10"/>
          <p:cNvSpPr txBox="1"/>
          <p:nvPr/>
        </p:nvSpPr>
        <p:spPr>
          <a:xfrm>
            <a:off x="3734007" y="4267141"/>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series 6</a:t>
            </a:r>
            <a:endParaRPr b="0" i="1" sz="1600" u="none" cap="none" strike="noStrike">
              <a:solidFill>
                <a:srgbClr val="000000"/>
              </a:solidFill>
              <a:latin typeface="Times New Roman"/>
              <a:ea typeface="Times New Roman"/>
              <a:cs typeface="Times New Roman"/>
              <a:sym typeface="Times New Roman"/>
            </a:endParaRPr>
          </a:p>
        </p:txBody>
      </p:sp>
      <p:sp>
        <p:nvSpPr>
          <p:cNvPr id="208" name="Google Shape;208;p10"/>
          <p:cNvSpPr txBox="1"/>
          <p:nvPr/>
        </p:nvSpPr>
        <p:spPr>
          <a:xfrm>
            <a:off x="1642633" y="4267141"/>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series 5</a:t>
            </a:r>
            <a:endParaRPr b="0" i="1"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11"/>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1.4. Hệ thống phân phối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215" name="Google Shape;215;p1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p11"/>
          <p:cNvSpPr txBox="1"/>
          <p:nvPr/>
        </p:nvSpPr>
        <p:spPr>
          <a:xfrm>
            <a:off x="841086" y="2351843"/>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X1</a:t>
            </a:r>
            <a:endParaRPr b="0" i="1" sz="1600" u="none" cap="none" strike="noStrike">
              <a:solidFill>
                <a:srgbClr val="000000"/>
              </a:solidFill>
              <a:latin typeface="Times New Roman"/>
              <a:ea typeface="Times New Roman"/>
              <a:cs typeface="Times New Roman"/>
              <a:sym typeface="Times New Roman"/>
            </a:endParaRPr>
          </a:p>
        </p:txBody>
      </p:sp>
      <p:sp>
        <p:nvSpPr>
          <p:cNvPr id="217" name="Google Shape;217;p11"/>
          <p:cNvSpPr txBox="1"/>
          <p:nvPr/>
        </p:nvSpPr>
        <p:spPr>
          <a:xfrm>
            <a:off x="7661952" y="2351843"/>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X5</a:t>
            </a:r>
            <a:endParaRPr b="0" i="1" sz="1600" u="none" cap="none" strike="noStrike">
              <a:solidFill>
                <a:srgbClr val="000000"/>
              </a:solidFill>
              <a:latin typeface="Times New Roman"/>
              <a:ea typeface="Times New Roman"/>
              <a:cs typeface="Times New Roman"/>
              <a:sym typeface="Times New Roman"/>
            </a:endParaRPr>
          </a:p>
        </p:txBody>
      </p:sp>
      <p:sp>
        <p:nvSpPr>
          <p:cNvPr id="218" name="Google Shape;218;p11"/>
          <p:cNvSpPr txBox="1"/>
          <p:nvPr/>
        </p:nvSpPr>
        <p:spPr>
          <a:xfrm>
            <a:off x="5213430" y="2351843"/>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X4</a:t>
            </a:r>
            <a:endParaRPr b="0" i="1" sz="1600" u="none" cap="none" strike="noStrike">
              <a:solidFill>
                <a:srgbClr val="000000"/>
              </a:solidFill>
              <a:latin typeface="Times New Roman"/>
              <a:ea typeface="Times New Roman"/>
              <a:cs typeface="Times New Roman"/>
              <a:sym typeface="Times New Roman"/>
            </a:endParaRPr>
          </a:p>
        </p:txBody>
      </p:sp>
      <p:sp>
        <p:nvSpPr>
          <p:cNvPr id="219" name="Google Shape;219;p11"/>
          <p:cNvSpPr txBox="1"/>
          <p:nvPr/>
        </p:nvSpPr>
        <p:spPr>
          <a:xfrm>
            <a:off x="3069709" y="2351843"/>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X3</a:t>
            </a:r>
            <a:endParaRPr b="0" i="1" sz="1600" u="none" cap="none" strike="noStrike">
              <a:solidFill>
                <a:srgbClr val="000000"/>
              </a:solidFill>
              <a:latin typeface="Times New Roman"/>
              <a:ea typeface="Times New Roman"/>
              <a:cs typeface="Times New Roman"/>
              <a:sym typeface="Times New Roman"/>
            </a:endParaRPr>
          </a:p>
        </p:txBody>
      </p:sp>
      <p:sp>
        <p:nvSpPr>
          <p:cNvPr id="220" name="Google Shape;220;p11"/>
          <p:cNvSpPr txBox="1"/>
          <p:nvPr/>
        </p:nvSpPr>
        <p:spPr>
          <a:xfrm>
            <a:off x="6139720" y="4201851"/>
            <a:ext cx="8627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i8</a:t>
            </a:r>
            <a:endParaRPr b="0" i="1" sz="1600" u="none" cap="none" strike="noStrike">
              <a:solidFill>
                <a:srgbClr val="000000"/>
              </a:solidFill>
              <a:latin typeface="Times New Roman"/>
              <a:ea typeface="Times New Roman"/>
              <a:cs typeface="Times New Roman"/>
              <a:sym typeface="Times New Roman"/>
            </a:endParaRPr>
          </a:p>
        </p:txBody>
      </p:sp>
      <p:sp>
        <p:nvSpPr>
          <p:cNvPr id="221" name="Google Shape;221;p11"/>
          <p:cNvSpPr txBox="1"/>
          <p:nvPr/>
        </p:nvSpPr>
        <p:spPr>
          <a:xfrm>
            <a:off x="4112810" y="4227845"/>
            <a:ext cx="9183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i3</a:t>
            </a:r>
            <a:endParaRPr b="0" i="1" sz="1600" u="none" cap="none" strike="noStrike">
              <a:solidFill>
                <a:srgbClr val="000000"/>
              </a:solidFill>
              <a:latin typeface="Times New Roman"/>
              <a:ea typeface="Times New Roman"/>
              <a:cs typeface="Times New Roman"/>
              <a:sym typeface="Times New Roman"/>
            </a:endParaRPr>
          </a:p>
        </p:txBody>
      </p:sp>
      <p:sp>
        <p:nvSpPr>
          <p:cNvPr id="222" name="Google Shape;222;p11"/>
          <p:cNvSpPr txBox="1"/>
          <p:nvPr/>
        </p:nvSpPr>
        <p:spPr>
          <a:xfrm>
            <a:off x="1921334" y="4228473"/>
            <a:ext cx="13490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BMW X6</a:t>
            </a:r>
            <a:endParaRPr b="0" i="1" sz="1600" u="none" cap="none" strike="noStrike">
              <a:solidFill>
                <a:srgbClr val="000000"/>
              </a:solidFill>
              <a:latin typeface="Times New Roman"/>
              <a:ea typeface="Times New Roman"/>
              <a:cs typeface="Times New Roman"/>
              <a:sym typeface="Times New Roman"/>
            </a:endParaRPr>
          </a:p>
        </p:txBody>
      </p:sp>
      <p:pic>
        <p:nvPicPr>
          <p:cNvPr descr="BMW X4 mới sẽ ra mắt thị trường Việt vào quý II" id="223" name="Google Shape;223;p11"/>
          <p:cNvPicPr preferRelativeResize="0"/>
          <p:nvPr/>
        </p:nvPicPr>
        <p:blipFill rotWithShape="1">
          <a:blip r:embed="rId3">
            <a:alphaModFix/>
          </a:blip>
          <a:srcRect b="0" l="0" r="0" t="0"/>
          <a:stretch/>
        </p:blipFill>
        <p:spPr>
          <a:xfrm>
            <a:off x="4572001" y="1001326"/>
            <a:ext cx="2200734" cy="1236295"/>
          </a:xfrm>
          <a:prstGeom prst="rect">
            <a:avLst/>
          </a:prstGeom>
          <a:noFill/>
          <a:ln>
            <a:noFill/>
          </a:ln>
        </p:spPr>
      </p:pic>
      <p:pic>
        <p:nvPicPr>
          <p:cNvPr descr="BMW X5 2023 Mới - Với Giá Xe Lăn Bánh Kèm Khuyến Mại Tốt Nhất" id="224" name="Google Shape;224;p11"/>
          <p:cNvPicPr preferRelativeResize="0"/>
          <p:nvPr/>
        </p:nvPicPr>
        <p:blipFill rotWithShape="1">
          <a:blip r:embed="rId4">
            <a:alphaModFix/>
          </a:blip>
          <a:srcRect b="0" l="0" r="0" t="0"/>
          <a:stretch/>
        </p:blipFill>
        <p:spPr>
          <a:xfrm>
            <a:off x="6772735" y="1008628"/>
            <a:ext cx="2293437" cy="1235589"/>
          </a:xfrm>
          <a:prstGeom prst="rect">
            <a:avLst/>
          </a:prstGeom>
          <a:noFill/>
          <a:ln>
            <a:noFill/>
          </a:ln>
        </p:spPr>
      </p:pic>
      <p:pic>
        <p:nvPicPr>
          <p:cNvPr descr="BMW X6 2022: Giá xe X6 mới nhất kèm lăn bánh và ưu đãi (07/2022)" id="225" name="Google Shape;225;p11"/>
          <p:cNvPicPr preferRelativeResize="0"/>
          <p:nvPr/>
        </p:nvPicPr>
        <p:blipFill rotWithShape="1">
          <a:blip r:embed="rId5">
            <a:alphaModFix/>
          </a:blip>
          <a:srcRect b="0" l="0" r="0" t="0"/>
          <a:stretch/>
        </p:blipFill>
        <p:spPr>
          <a:xfrm>
            <a:off x="1382328" y="2798023"/>
            <a:ext cx="2089625" cy="1393780"/>
          </a:xfrm>
          <a:prstGeom prst="rect">
            <a:avLst/>
          </a:prstGeom>
          <a:noFill/>
          <a:ln>
            <a:noFill/>
          </a:ln>
        </p:spPr>
      </p:pic>
      <p:pic>
        <p:nvPicPr>
          <p:cNvPr descr="BMW X1 bước sang thế hệ mới, có hút khách Việt?" id="226" name="Google Shape;226;p11"/>
          <p:cNvPicPr preferRelativeResize="0"/>
          <p:nvPr/>
        </p:nvPicPr>
        <p:blipFill rotWithShape="1">
          <a:blip r:embed="rId6">
            <a:alphaModFix/>
          </a:blip>
          <a:srcRect b="0" l="0" r="0" t="0"/>
          <a:stretch/>
        </p:blipFill>
        <p:spPr>
          <a:xfrm>
            <a:off x="185988" y="1001326"/>
            <a:ext cx="2196602" cy="1235589"/>
          </a:xfrm>
          <a:prstGeom prst="rect">
            <a:avLst/>
          </a:prstGeom>
          <a:noFill/>
          <a:ln>
            <a:noFill/>
          </a:ln>
        </p:spPr>
      </p:pic>
      <p:pic>
        <p:nvPicPr>
          <p:cNvPr descr="BMW X3 2021: giá lăn bánh 7/2022, TSKT, đánh giá chi tiết" id="227" name="Google Shape;227;p11"/>
          <p:cNvPicPr preferRelativeResize="0"/>
          <p:nvPr/>
        </p:nvPicPr>
        <p:blipFill rotWithShape="1">
          <a:blip r:embed="rId7">
            <a:alphaModFix/>
          </a:blip>
          <a:srcRect b="0" l="0" r="0" t="0"/>
          <a:stretch/>
        </p:blipFill>
        <p:spPr>
          <a:xfrm>
            <a:off x="2378649" y="1001327"/>
            <a:ext cx="2193352" cy="1235588"/>
          </a:xfrm>
          <a:prstGeom prst="rect">
            <a:avLst/>
          </a:prstGeom>
          <a:noFill/>
          <a:ln>
            <a:noFill/>
          </a:ln>
        </p:spPr>
      </p:pic>
      <p:pic>
        <p:nvPicPr>
          <p:cNvPr descr="BMW i3 – New Town Europe" id="228" name="Google Shape;228;p11"/>
          <p:cNvPicPr preferRelativeResize="0"/>
          <p:nvPr/>
        </p:nvPicPr>
        <p:blipFill rotWithShape="1">
          <a:blip r:embed="rId8">
            <a:alphaModFix/>
          </a:blip>
          <a:srcRect b="0" l="0" r="0" t="0"/>
          <a:stretch/>
        </p:blipFill>
        <p:spPr>
          <a:xfrm>
            <a:off x="3471953" y="2798023"/>
            <a:ext cx="2091977" cy="1393780"/>
          </a:xfrm>
          <a:prstGeom prst="rect">
            <a:avLst/>
          </a:prstGeom>
          <a:noFill/>
          <a:ln>
            <a:noFill/>
          </a:ln>
        </p:spPr>
      </p:pic>
      <p:pic>
        <p:nvPicPr>
          <p:cNvPr descr="BMW i8: Bảng giá xe tại Việt Nam, đánh giá chi tiết" id="229" name="Google Shape;229;p11"/>
          <p:cNvPicPr preferRelativeResize="0"/>
          <p:nvPr/>
        </p:nvPicPr>
        <p:blipFill rotWithShape="1">
          <a:blip r:embed="rId9">
            <a:alphaModFix/>
          </a:blip>
          <a:srcRect b="0" l="0" r="0" t="0"/>
          <a:stretch/>
        </p:blipFill>
        <p:spPr>
          <a:xfrm>
            <a:off x="5552683" y="2798024"/>
            <a:ext cx="2036837" cy="13898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12"/>
          <p:cNvPicPr preferRelativeResize="0"/>
          <p:nvPr/>
        </p:nvPicPr>
        <p:blipFill rotWithShape="1">
          <a:blip r:embed="rId3">
            <a:alphaModFix/>
          </a:blip>
          <a:srcRect b="0" l="0" r="0" t="0"/>
          <a:stretch/>
        </p:blipFill>
        <p:spPr>
          <a:xfrm>
            <a:off x="5826454" y="2815446"/>
            <a:ext cx="2487966" cy="1899099"/>
          </a:xfrm>
          <a:prstGeom prst="rect">
            <a:avLst/>
          </a:prstGeom>
          <a:noFill/>
          <a:ln>
            <a:noFill/>
          </a:ln>
        </p:spPr>
      </p:pic>
      <p:pic>
        <p:nvPicPr>
          <p:cNvPr id="235" name="Google Shape;235;p12"/>
          <p:cNvPicPr preferRelativeResize="0"/>
          <p:nvPr/>
        </p:nvPicPr>
        <p:blipFill rotWithShape="1">
          <a:blip r:embed="rId4">
            <a:alphaModFix/>
          </a:blip>
          <a:srcRect b="0" l="0" r="0" t="0"/>
          <a:stretch/>
        </p:blipFill>
        <p:spPr>
          <a:xfrm>
            <a:off x="3107207" y="2880647"/>
            <a:ext cx="2428450" cy="1833898"/>
          </a:xfrm>
          <a:prstGeom prst="rect">
            <a:avLst/>
          </a:prstGeom>
          <a:noFill/>
          <a:ln>
            <a:noFill/>
          </a:ln>
        </p:spPr>
      </p:pic>
      <p:sp>
        <p:nvSpPr>
          <p:cNvPr id="236" name="Google Shape;236;p12"/>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37" name="Google Shape;237;p12"/>
          <p:cNvPicPr preferRelativeResize="0"/>
          <p:nvPr/>
        </p:nvPicPr>
        <p:blipFill rotWithShape="1">
          <a:blip r:embed="rId5">
            <a:alphaModFix/>
          </a:blip>
          <a:srcRect b="0" l="0" r="0" t="0"/>
          <a:stretch/>
        </p:blipFill>
        <p:spPr>
          <a:xfrm>
            <a:off x="381007" y="2510855"/>
            <a:ext cx="2549525" cy="2203690"/>
          </a:xfrm>
          <a:prstGeom prst="rect">
            <a:avLst/>
          </a:prstGeom>
          <a:noFill/>
          <a:ln>
            <a:noFill/>
          </a:ln>
        </p:spPr>
      </p:pic>
      <p:sp>
        <p:nvSpPr>
          <p:cNvPr id="238" name="Google Shape;238;p12"/>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1.4. Hệ thống phân phối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239" name="Google Shape;239;p1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40" name="Google Shape;240;p12"/>
          <p:cNvPicPr preferRelativeResize="0"/>
          <p:nvPr/>
        </p:nvPicPr>
        <p:blipFill rotWithShape="1">
          <a:blip r:embed="rId6">
            <a:alphaModFix/>
          </a:blip>
          <a:srcRect b="0" l="0" r="0" t="0"/>
          <a:stretch/>
        </p:blipFill>
        <p:spPr>
          <a:xfrm>
            <a:off x="483235" y="1408676"/>
            <a:ext cx="2191385" cy="1600375"/>
          </a:xfrm>
          <a:prstGeom prst="rect">
            <a:avLst/>
          </a:prstGeom>
          <a:noFill/>
          <a:ln>
            <a:noFill/>
          </a:ln>
        </p:spPr>
      </p:pic>
      <p:pic>
        <p:nvPicPr>
          <p:cNvPr id="241" name="Google Shape;241;p12"/>
          <p:cNvPicPr preferRelativeResize="0"/>
          <p:nvPr/>
        </p:nvPicPr>
        <p:blipFill rotWithShape="1">
          <a:blip r:embed="rId7">
            <a:alphaModFix/>
          </a:blip>
          <a:srcRect b="0" l="0" r="0" t="0"/>
          <a:stretch/>
        </p:blipFill>
        <p:spPr>
          <a:xfrm>
            <a:off x="3152313" y="795565"/>
            <a:ext cx="2409716" cy="2213486"/>
          </a:xfrm>
          <a:prstGeom prst="rect">
            <a:avLst/>
          </a:prstGeom>
          <a:noFill/>
          <a:ln>
            <a:noFill/>
          </a:ln>
        </p:spPr>
      </p:pic>
      <p:pic>
        <p:nvPicPr>
          <p:cNvPr id="242" name="Google Shape;242;p12"/>
          <p:cNvPicPr preferRelativeResize="0"/>
          <p:nvPr/>
        </p:nvPicPr>
        <p:blipFill rotWithShape="1">
          <a:blip r:embed="rId8">
            <a:alphaModFix/>
          </a:blip>
          <a:srcRect b="0" l="0" r="0" t="0"/>
          <a:stretch/>
        </p:blipFill>
        <p:spPr>
          <a:xfrm>
            <a:off x="5958924" y="861195"/>
            <a:ext cx="2223027" cy="2107919"/>
          </a:xfrm>
          <a:prstGeom prst="rect">
            <a:avLst/>
          </a:prstGeom>
          <a:noFill/>
          <a:ln>
            <a:noFill/>
          </a:ln>
        </p:spPr>
      </p:pic>
      <p:sp>
        <p:nvSpPr>
          <p:cNvPr id="243" name="Google Shape;243;p12"/>
          <p:cNvSpPr txBox="1"/>
          <p:nvPr/>
        </p:nvSpPr>
        <p:spPr>
          <a:xfrm>
            <a:off x="307975" y="861195"/>
            <a:ext cx="75971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Một số sản phẩm đang được bày bán trên trang chủ BMW Việt Nam</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3"/>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13"/>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1.4. Hệ thống phân phối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250" name="Google Shape;250;p1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13"/>
          <p:cNvSpPr txBox="1"/>
          <p:nvPr/>
        </p:nvSpPr>
        <p:spPr>
          <a:xfrm>
            <a:off x="307975" y="861195"/>
            <a:ext cx="75971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Một số sản phẩm đang được bày bán trên trang chủ BMW Việt Nam</a:t>
            </a:r>
            <a:endParaRPr b="0" i="0" sz="1800" u="none" cap="none" strike="noStrike">
              <a:solidFill>
                <a:srgbClr val="000000"/>
              </a:solidFill>
              <a:latin typeface="Times New Roman"/>
              <a:ea typeface="Times New Roman"/>
              <a:cs typeface="Times New Roman"/>
              <a:sym typeface="Times New Roman"/>
            </a:endParaRPr>
          </a:p>
        </p:txBody>
      </p:sp>
      <p:pic>
        <p:nvPicPr>
          <p:cNvPr id="252" name="Google Shape;252;p13"/>
          <p:cNvPicPr preferRelativeResize="0"/>
          <p:nvPr/>
        </p:nvPicPr>
        <p:blipFill rotWithShape="1">
          <a:blip r:embed="rId3">
            <a:alphaModFix/>
          </a:blip>
          <a:srcRect b="0" l="0" r="0" t="0"/>
          <a:stretch/>
        </p:blipFill>
        <p:spPr>
          <a:xfrm>
            <a:off x="155575" y="1988175"/>
            <a:ext cx="9123948" cy="1850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4"/>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14"/>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1.4. Hệ thống phân phối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259" name="Google Shape;259;p1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14"/>
          <p:cNvSpPr txBox="1"/>
          <p:nvPr/>
        </p:nvSpPr>
        <p:spPr>
          <a:xfrm>
            <a:off x="614472" y="1512923"/>
            <a:ext cx="75971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Một số kênh phân phối bán hàng</a:t>
            </a:r>
            <a:endParaRPr b="0" i="0" sz="1800" u="none" cap="none" strike="noStrike">
              <a:solidFill>
                <a:srgbClr val="000000"/>
              </a:solidFill>
              <a:latin typeface="Times New Roman"/>
              <a:ea typeface="Times New Roman"/>
              <a:cs typeface="Times New Roman"/>
              <a:sym typeface="Times New Roman"/>
            </a:endParaRPr>
          </a:p>
        </p:txBody>
      </p:sp>
      <p:pic>
        <p:nvPicPr>
          <p:cNvPr id="261" name="Google Shape;261;p14"/>
          <p:cNvPicPr preferRelativeResize="0"/>
          <p:nvPr/>
        </p:nvPicPr>
        <p:blipFill rotWithShape="1">
          <a:blip r:embed="rId3">
            <a:alphaModFix/>
          </a:blip>
          <a:srcRect b="0" l="0" r="0" t="0"/>
          <a:stretch/>
        </p:blipFill>
        <p:spPr>
          <a:xfrm>
            <a:off x="4413042" y="577638"/>
            <a:ext cx="3947809" cy="1979246"/>
          </a:xfrm>
          <a:prstGeom prst="rect">
            <a:avLst/>
          </a:prstGeom>
          <a:noFill/>
          <a:ln>
            <a:noFill/>
          </a:ln>
        </p:spPr>
      </p:pic>
      <p:pic>
        <p:nvPicPr>
          <p:cNvPr id="262" name="Google Shape;262;p14"/>
          <p:cNvPicPr preferRelativeResize="0"/>
          <p:nvPr/>
        </p:nvPicPr>
        <p:blipFill rotWithShape="1">
          <a:blip r:embed="rId4">
            <a:alphaModFix/>
          </a:blip>
          <a:srcRect b="0" l="0" r="0" t="0"/>
          <a:stretch/>
        </p:blipFill>
        <p:spPr>
          <a:xfrm>
            <a:off x="783151" y="2556884"/>
            <a:ext cx="7577700" cy="22647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5"/>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15"/>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1.5. Đối tượng sử dụng</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269" name="Google Shape;269;p1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Go Green Leasing Twitter પર: &quot;🌟New car day!🌟 Look at this fabulous BMW I8  delivered to our very happy customer last week! What an amazing car!  Thankyou so much to our customer" id="270" name="Google Shape;270;p15"/>
          <p:cNvPicPr preferRelativeResize="0"/>
          <p:nvPr/>
        </p:nvPicPr>
        <p:blipFill rotWithShape="1">
          <a:blip r:embed="rId3">
            <a:alphaModFix/>
          </a:blip>
          <a:srcRect b="0" l="0" r="0" t="0"/>
          <a:stretch/>
        </p:blipFill>
        <p:spPr>
          <a:xfrm>
            <a:off x="5046561" y="2624520"/>
            <a:ext cx="3963645" cy="2189108"/>
          </a:xfrm>
          <a:prstGeom prst="rect">
            <a:avLst/>
          </a:prstGeom>
          <a:noFill/>
          <a:ln>
            <a:noFill/>
          </a:ln>
        </p:spPr>
      </p:pic>
      <p:pic>
        <p:nvPicPr>
          <p:cNvPr descr="BMW i8 của tay chơi Đà Nẵng ''thay áo'' mới chuẩn bị đón Giáng Sinh" id="271" name="Google Shape;271;p15"/>
          <p:cNvPicPr preferRelativeResize="0"/>
          <p:nvPr/>
        </p:nvPicPr>
        <p:blipFill rotWithShape="1">
          <a:blip r:embed="rId4">
            <a:alphaModFix/>
          </a:blip>
          <a:srcRect b="0" l="0" r="0" t="0"/>
          <a:stretch/>
        </p:blipFill>
        <p:spPr>
          <a:xfrm>
            <a:off x="5733415" y="531692"/>
            <a:ext cx="2968222" cy="2092828"/>
          </a:xfrm>
          <a:prstGeom prst="rect">
            <a:avLst/>
          </a:prstGeom>
          <a:noFill/>
          <a:ln>
            <a:noFill/>
          </a:ln>
        </p:spPr>
      </p:pic>
      <p:sp>
        <p:nvSpPr>
          <p:cNvPr id="272" name="Google Shape;272;p15"/>
          <p:cNvSpPr txBox="1"/>
          <p:nvPr/>
        </p:nvSpPr>
        <p:spPr>
          <a:xfrm>
            <a:off x="155575" y="983728"/>
            <a:ext cx="5577840" cy="861774"/>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1" i="0" lang="en-US" sz="1800" u="none" cap="none" strike="noStrike">
                <a:solidFill>
                  <a:srgbClr val="171717"/>
                </a:solidFill>
                <a:latin typeface="Times New Roman"/>
                <a:ea typeface="Times New Roman"/>
                <a:cs typeface="Times New Roman"/>
                <a:sym typeface="Times New Roman"/>
              </a:rPr>
              <a:t>Giới tính:</a:t>
            </a:r>
            <a:endParaRPr/>
          </a:p>
          <a:p>
            <a:pPr indent="0" lvl="1" marL="0" marR="0" rtl="0" algn="l">
              <a:lnSpc>
                <a:spcPct val="100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Xe mang phong cách cá tính, trẻ trung với thiết kế nam tính nên đặc biệt phù hợp với nam giới và nữ giới có cá tính mạnh mẽ</a:t>
            </a:r>
            <a:endParaRPr/>
          </a:p>
        </p:txBody>
      </p:sp>
      <p:sp>
        <p:nvSpPr>
          <p:cNvPr id="273" name="Google Shape;273;p15"/>
          <p:cNvSpPr txBox="1"/>
          <p:nvPr/>
        </p:nvSpPr>
        <p:spPr>
          <a:xfrm>
            <a:off x="207911" y="2085396"/>
            <a:ext cx="4734477" cy="861774"/>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1" i="0" lang="en-US" sz="1800" u="none" cap="none" strike="noStrike">
                <a:solidFill>
                  <a:srgbClr val="171717"/>
                </a:solidFill>
                <a:latin typeface="Times New Roman"/>
                <a:ea typeface="Times New Roman"/>
                <a:cs typeface="Times New Roman"/>
                <a:sym typeface="Times New Roman"/>
              </a:rPr>
              <a:t>Lứa tuổi:</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600" u="none" cap="none" strike="noStrike">
                <a:solidFill>
                  <a:srgbClr val="171717"/>
                </a:solidFill>
                <a:latin typeface="Times New Roman"/>
                <a:ea typeface="Times New Roman"/>
                <a:cs typeface="Times New Roman"/>
                <a:sym typeface="Times New Roman"/>
              </a:rPr>
              <a:t>Khả năng vận hành thiên về hướng thể thao nên rất phù hợp với giới trẻ (30-40 tuổi)</a:t>
            </a:r>
            <a:endParaRPr>
              <a:latin typeface="Times New Roman"/>
              <a:ea typeface="Times New Roman"/>
              <a:cs typeface="Times New Roman"/>
              <a:sym typeface="Times New Roman"/>
            </a:endParaRPr>
          </a:p>
        </p:txBody>
      </p:sp>
      <p:sp>
        <p:nvSpPr>
          <p:cNvPr id="274" name="Google Shape;274;p15"/>
          <p:cNvSpPr txBox="1"/>
          <p:nvPr/>
        </p:nvSpPr>
        <p:spPr>
          <a:xfrm>
            <a:off x="207912" y="3187064"/>
            <a:ext cx="4734477" cy="1107996"/>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1" i="0" lang="en-US" sz="1800" u="none" cap="none" strike="noStrike">
                <a:solidFill>
                  <a:srgbClr val="171717"/>
                </a:solidFill>
                <a:latin typeface="Times New Roman"/>
                <a:ea typeface="Times New Roman"/>
                <a:cs typeface="Times New Roman"/>
                <a:sym typeface="Times New Roman"/>
              </a:rPr>
              <a:t>Giá thành:</a:t>
            </a:r>
            <a:endParaRPr/>
          </a:p>
          <a:p>
            <a:pPr indent="0" lvl="0" marL="0" marR="0" rtl="0" algn="l">
              <a:lnSpc>
                <a:spcPct val="100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Mức giá vừa phải nhưng lại có mẫu mã dáng xe thể</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thao, vẻ ngoài bóng bẩy nội thất bên trong tập trung hơn vào chức năng (kiểu xe Đức cổ điển).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6"/>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16"/>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1.6. Truyền thông và quảng bá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281" name="Google Shape;281;p1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82" name="Google Shape;282;p16"/>
          <p:cNvPicPr preferRelativeResize="0"/>
          <p:nvPr/>
        </p:nvPicPr>
        <p:blipFill rotWithShape="1">
          <a:blip r:embed="rId3">
            <a:alphaModFix/>
          </a:blip>
          <a:srcRect b="0" l="0" r="0" t="0"/>
          <a:stretch/>
        </p:blipFill>
        <p:spPr>
          <a:xfrm>
            <a:off x="4215342" y="915095"/>
            <a:ext cx="4683578" cy="2846678"/>
          </a:xfrm>
          <a:prstGeom prst="rect">
            <a:avLst/>
          </a:prstGeom>
          <a:noFill/>
          <a:ln>
            <a:noFill/>
          </a:ln>
        </p:spPr>
      </p:pic>
      <p:pic>
        <p:nvPicPr>
          <p:cNvPr id="283" name="Google Shape;283;p16"/>
          <p:cNvPicPr preferRelativeResize="0"/>
          <p:nvPr/>
        </p:nvPicPr>
        <p:blipFill rotWithShape="1">
          <a:blip r:embed="rId4">
            <a:alphaModFix/>
          </a:blip>
          <a:srcRect b="0" l="0" r="0" t="0"/>
          <a:stretch/>
        </p:blipFill>
        <p:spPr>
          <a:xfrm>
            <a:off x="155575" y="915095"/>
            <a:ext cx="3772574" cy="2849129"/>
          </a:xfrm>
          <a:prstGeom prst="rect">
            <a:avLst/>
          </a:prstGeom>
          <a:noFill/>
          <a:ln>
            <a:noFill/>
          </a:ln>
        </p:spPr>
      </p:pic>
      <p:sp>
        <p:nvSpPr>
          <p:cNvPr id="284" name="Google Shape;284;p16"/>
          <p:cNvSpPr txBox="1"/>
          <p:nvPr/>
        </p:nvSpPr>
        <p:spPr>
          <a:xfrm>
            <a:off x="1381750" y="3995795"/>
            <a:ext cx="13202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none" cap="none" strike="noStrike">
                <a:solidFill>
                  <a:srgbClr val="000000"/>
                </a:solidFill>
                <a:latin typeface="Times New Roman"/>
                <a:ea typeface="Times New Roman"/>
                <a:cs typeface="Times New Roman"/>
                <a:sym typeface="Times New Roman"/>
              </a:rPr>
              <a:t>Instagram</a:t>
            </a:r>
            <a:endParaRPr b="0" i="1" sz="1800" u="none" cap="none" strike="noStrike">
              <a:solidFill>
                <a:srgbClr val="000000"/>
              </a:solidFill>
              <a:latin typeface="Times New Roman"/>
              <a:ea typeface="Times New Roman"/>
              <a:cs typeface="Times New Roman"/>
              <a:sym typeface="Times New Roman"/>
            </a:endParaRPr>
          </a:p>
        </p:txBody>
      </p:sp>
      <p:sp>
        <p:nvSpPr>
          <p:cNvPr id="285" name="Google Shape;285;p16"/>
          <p:cNvSpPr txBox="1"/>
          <p:nvPr/>
        </p:nvSpPr>
        <p:spPr>
          <a:xfrm>
            <a:off x="6210059" y="3995795"/>
            <a:ext cx="13202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none" cap="none" strike="noStrike">
                <a:solidFill>
                  <a:srgbClr val="000000"/>
                </a:solidFill>
                <a:latin typeface="Times New Roman"/>
                <a:ea typeface="Times New Roman"/>
                <a:cs typeface="Times New Roman"/>
                <a:sym typeface="Times New Roman"/>
              </a:rPr>
              <a:t>Facebook</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7"/>
          <p:cNvSpPr/>
          <p:nvPr/>
        </p:nvSpPr>
        <p:spPr>
          <a:xfrm>
            <a:off x="-131618" y="755174"/>
            <a:ext cx="972600" cy="385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17"/>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1.6. Truyền thông và quảng bá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292" name="Google Shape;292;p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Chiến lược chiêu thị của BMW 1" id="293" name="Google Shape;293;p17"/>
          <p:cNvPicPr preferRelativeResize="0"/>
          <p:nvPr/>
        </p:nvPicPr>
        <p:blipFill rotWithShape="1">
          <a:blip r:embed="rId3">
            <a:alphaModFix/>
          </a:blip>
          <a:srcRect b="0" l="0" r="0" t="0"/>
          <a:stretch/>
        </p:blipFill>
        <p:spPr>
          <a:xfrm>
            <a:off x="5160817" y="571642"/>
            <a:ext cx="3553691" cy="2201863"/>
          </a:xfrm>
          <a:prstGeom prst="rect">
            <a:avLst/>
          </a:prstGeom>
          <a:noFill/>
          <a:ln>
            <a:noFill/>
          </a:ln>
        </p:spPr>
      </p:pic>
      <p:pic>
        <p:nvPicPr>
          <p:cNvPr descr="Chiến lược giá của BMW 1" id="294" name="Google Shape;294;p17"/>
          <p:cNvPicPr preferRelativeResize="0"/>
          <p:nvPr/>
        </p:nvPicPr>
        <p:blipFill rotWithShape="1">
          <a:blip r:embed="rId4">
            <a:alphaModFix/>
          </a:blip>
          <a:srcRect b="0" l="0" r="0" t="0"/>
          <a:stretch/>
        </p:blipFill>
        <p:spPr>
          <a:xfrm>
            <a:off x="5160816" y="2767063"/>
            <a:ext cx="3553692" cy="2221058"/>
          </a:xfrm>
          <a:prstGeom prst="rect">
            <a:avLst/>
          </a:prstGeom>
          <a:noFill/>
          <a:ln>
            <a:noFill/>
          </a:ln>
        </p:spPr>
      </p:pic>
      <p:sp>
        <p:nvSpPr>
          <p:cNvPr id="295" name="Google Shape;295;p17"/>
          <p:cNvSpPr txBox="1"/>
          <p:nvPr/>
        </p:nvSpPr>
        <p:spPr>
          <a:xfrm>
            <a:off x="460375" y="981959"/>
            <a:ext cx="4368000" cy="357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FFC000"/>
                </a:solidFill>
                <a:latin typeface="Times New Roman"/>
                <a:ea typeface="Times New Roman"/>
                <a:cs typeface="Times New Roman"/>
                <a:sym typeface="Times New Roman"/>
              </a:rPr>
              <a:t>Chiến lược marketing của BMW</a:t>
            </a:r>
            <a:endParaRPr i="1">
              <a:solidFill>
                <a:srgbClr val="FFC000"/>
              </a:solidFill>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400" u="none" cap="none" strike="noStrike">
                <a:solidFill>
                  <a:srgbClr val="000000"/>
                </a:solidFill>
                <a:latin typeface="Times New Roman"/>
                <a:ea typeface="Times New Roman"/>
                <a:cs typeface="Times New Roman"/>
                <a:sym typeface="Times New Roman"/>
              </a:rPr>
              <a:t>Chiến lược Chiêu thị của BMW:</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BMW</a:t>
            </a:r>
            <a:r>
              <a:rPr b="0" i="0" lang="en-US" sz="1400" u="none" cap="none" strike="noStrike">
                <a:solidFill>
                  <a:srgbClr val="000000"/>
                </a:solidFill>
                <a:latin typeface="Times New Roman"/>
                <a:ea typeface="Times New Roman"/>
                <a:cs typeface="Times New Roman"/>
                <a:sym typeface="Times New Roman"/>
              </a:rPr>
              <a:t> là một nhà tài trợ thân thiết cho các sự kiện đua xe khác nhau và các sự kiện thể thao. Công ty cũng quảng bá nhiều đội thể thao nổi tiếng và các tay đua. </a:t>
            </a:r>
            <a:r>
              <a:rPr b="1" i="0" lang="en-US" sz="1400" u="none" cap="none" strike="noStrike">
                <a:solidFill>
                  <a:srgbClr val="000000"/>
                </a:solidFill>
                <a:latin typeface="Times New Roman"/>
                <a:ea typeface="Times New Roman"/>
                <a:cs typeface="Times New Roman"/>
                <a:sym typeface="Times New Roman"/>
              </a:rPr>
              <a:t>BMW</a:t>
            </a:r>
            <a:r>
              <a:rPr b="0" i="0" lang="en-US" sz="1400" u="none" cap="none" strike="noStrike">
                <a:solidFill>
                  <a:srgbClr val="000000"/>
                </a:solidFill>
                <a:latin typeface="Times New Roman"/>
                <a:ea typeface="Times New Roman"/>
                <a:cs typeface="Times New Roman"/>
                <a:sym typeface="Times New Roman"/>
              </a:rPr>
              <a:t> đã là một người tham gia liên tục trong nhiều cuộc đua quốc tế trong một thời gian dài.</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400" u="none" cap="none" strike="noStrike">
                <a:solidFill>
                  <a:srgbClr val="000000"/>
                </a:solidFill>
                <a:latin typeface="Times New Roman"/>
                <a:ea typeface="Times New Roman"/>
                <a:cs typeface="Times New Roman"/>
                <a:sym typeface="Times New Roman"/>
              </a:rPr>
              <a:t>Chiến lược Định giá của BMW:</a:t>
            </a:r>
            <a:endParaRPr b="1" i="1"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BMW</a:t>
            </a:r>
            <a:r>
              <a:rPr b="0" i="0" lang="en-US" sz="1400" u="none" cap="none" strike="noStrike">
                <a:solidFill>
                  <a:srgbClr val="000000"/>
                </a:solidFill>
                <a:latin typeface="Times New Roman"/>
                <a:ea typeface="Times New Roman"/>
                <a:cs typeface="Times New Roman"/>
                <a:sym typeface="Times New Roman"/>
              </a:rPr>
              <a:t> thiết lập một mức giá cao cấp để phân loại chính nó vào phân khúc “hạng sang” của thị trường. Nhờ đó, </a:t>
            </a:r>
            <a:r>
              <a:rPr b="1" i="0" lang="en-US" sz="1400" u="none" cap="none" strike="noStrike">
                <a:solidFill>
                  <a:srgbClr val="000000"/>
                </a:solidFill>
                <a:latin typeface="Times New Roman"/>
                <a:ea typeface="Times New Roman"/>
                <a:cs typeface="Times New Roman"/>
                <a:sym typeface="Times New Roman"/>
              </a:rPr>
              <a:t>BMW </a:t>
            </a:r>
            <a:r>
              <a:rPr b="0" i="0" lang="en-US" sz="1400" u="none" cap="none" strike="noStrike">
                <a:solidFill>
                  <a:srgbClr val="000000"/>
                </a:solidFill>
                <a:latin typeface="Times New Roman"/>
                <a:ea typeface="Times New Roman"/>
                <a:cs typeface="Times New Roman"/>
                <a:sym typeface="Times New Roman"/>
              </a:rPr>
              <a:t>đảm bảo rằng thương hiệu không bị pha loãng hoặc vị trí của thương hiệu trở nên không rõ ràng. </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8"/>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18"/>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1.7. Các đối thủ cạnh tranh của BMW</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302" name="Google Shape;302;p1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Mercedes-Benz và Audi ra mắt logo khuyến khích &quot;giãn cách xã hội&quot; | Robb  Report Vietnam" id="303" name="Google Shape;303;p18"/>
          <p:cNvPicPr preferRelativeResize="0"/>
          <p:nvPr/>
        </p:nvPicPr>
        <p:blipFill rotWithShape="1">
          <a:blip r:embed="rId3">
            <a:alphaModFix/>
          </a:blip>
          <a:srcRect b="0" l="0" r="0" t="0"/>
          <a:stretch/>
        </p:blipFill>
        <p:spPr>
          <a:xfrm>
            <a:off x="-19833" y="1002111"/>
            <a:ext cx="2827327" cy="1589752"/>
          </a:xfrm>
          <a:prstGeom prst="rect">
            <a:avLst/>
          </a:prstGeom>
          <a:noFill/>
          <a:ln>
            <a:noFill/>
          </a:ln>
        </p:spPr>
      </p:pic>
      <p:pic>
        <p:nvPicPr>
          <p:cNvPr descr="Font Chữ Của Logo BMW Miễn Phí - GenZ Academy" id="304" name="Google Shape;304;p18"/>
          <p:cNvPicPr preferRelativeResize="0"/>
          <p:nvPr/>
        </p:nvPicPr>
        <p:blipFill rotWithShape="1">
          <a:blip r:embed="rId4">
            <a:alphaModFix/>
          </a:blip>
          <a:srcRect b="0" l="0" r="0" t="0"/>
          <a:stretch/>
        </p:blipFill>
        <p:spPr>
          <a:xfrm>
            <a:off x="-19833" y="2918955"/>
            <a:ext cx="2827200" cy="1590300"/>
          </a:xfrm>
          <a:prstGeom prst="rect">
            <a:avLst/>
          </a:prstGeom>
          <a:noFill/>
          <a:ln>
            <a:noFill/>
          </a:ln>
        </p:spPr>
      </p:pic>
      <p:sp>
        <p:nvSpPr>
          <p:cNvPr id="305" name="Google Shape;305;p18"/>
          <p:cNvSpPr txBox="1"/>
          <p:nvPr/>
        </p:nvSpPr>
        <p:spPr>
          <a:xfrm>
            <a:off x="2821781" y="817382"/>
            <a:ext cx="6322200" cy="113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Trụ sở </a:t>
            </a:r>
            <a:r>
              <a:rPr b="0" i="0" lang="en-US" sz="1800" u="none" cap="none" strike="noStrike">
                <a:solidFill>
                  <a:srgbClr val="000000"/>
                </a:solidFill>
                <a:latin typeface="Times New Roman"/>
                <a:ea typeface="Times New Roman"/>
                <a:cs typeface="Times New Roman"/>
                <a:sym typeface="Times New Roman"/>
              </a:rPr>
              <a:t>của </a:t>
            </a:r>
            <a:r>
              <a:rPr b="1" i="0" lang="en-US" sz="1800" u="none" cap="none" strike="noStrike">
                <a:solidFill>
                  <a:srgbClr val="000000"/>
                </a:solidFill>
                <a:latin typeface="Times New Roman"/>
                <a:ea typeface="Times New Roman"/>
                <a:cs typeface="Times New Roman"/>
                <a:sym typeface="Times New Roman"/>
              </a:rPr>
              <a:t>Mercedes</a:t>
            </a:r>
            <a:r>
              <a:rPr b="0" i="0" lang="en-US" sz="1800" u="none" cap="none" strike="noStrike">
                <a:solidFill>
                  <a:srgbClr val="000000"/>
                </a:solidFill>
                <a:latin typeface="Times New Roman"/>
                <a:ea typeface="Times New Roman"/>
                <a:cs typeface="Times New Roman"/>
                <a:sym typeface="Times New Roman"/>
              </a:rPr>
              <a:t> và </a:t>
            </a:r>
            <a:r>
              <a:rPr b="1" i="0" lang="en-US" sz="1800" u="none" cap="none" strike="noStrike">
                <a:solidFill>
                  <a:srgbClr val="171717"/>
                </a:solidFill>
                <a:latin typeface="Times New Roman"/>
                <a:ea typeface="Times New Roman"/>
                <a:cs typeface="Times New Roman"/>
                <a:sym typeface="Times New Roman"/>
              </a:rPr>
              <a:t>BMW</a:t>
            </a:r>
            <a:r>
              <a:rPr b="0" i="0" lang="en-US" sz="1800" u="none" cap="none" strike="noStrike">
                <a:solidFill>
                  <a:srgbClr val="000000"/>
                </a:solidFill>
                <a:latin typeface="Times New Roman"/>
                <a:ea typeface="Times New Roman"/>
                <a:cs typeface="Times New Roman"/>
                <a:sym typeface="Times New Roman"/>
              </a:rPr>
              <a:t> đều tại Đức.</a:t>
            </a:r>
            <a:endParaRPr/>
          </a:p>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Mục đích:</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Mang đến những mẫu xe hiện đại, sang trọng, tiện nghi và tân tiến nhất thế giới, từ đó, chứng tỏ thương hiệu và bản lĩnh của mình trên đấu trường.</a:t>
            </a:r>
            <a:endParaRPr/>
          </a:p>
        </p:txBody>
      </p:sp>
      <p:graphicFrame>
        <p:nvGraphicFramePr>
          <p:cNvPr id="306" name="Google Shape;306;p18"/>
          <p:cNvGraphicFramePr/>
          <p:nvPr/>
        </p:nvGraphicFramePr>
        <p:xfrm>
          <a:off x="2919152" y="2208337"/>
          <a:ext cx="3000000" cy="3000000"/>
        </p:xfrm>
        <a:graphic>
          <a:graphicData uri="http://schemas.openxmlformats.org/drawingml/2006/table">
            <a:tbl>
              <a:tblPr bandRow="1" firstRow="1">
                <a:noFill/>
                <a:tableStyleId>{3B1ECAD5-F1D9-41B3-A5B1-928864856DF9}</a:tableStyleId>
              </a:tblPr>
              <a:tblGrid>
                <a:gridCol w="1073725"/>
                <a:gridCol w="2428250"/>
                <a:gridCol w="2594025"/>
              </a:tblGrid>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Trước </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i="0" lang="en-US" sz="1400" u="none" cap="none" strike="noStrike">
                          <a:solidFill>
                            <a:srgbClr val="000000"/>
                          </a:solidFill>
                          <a:latin typeface="Times New Roman"/>
                          <a:ea typeface="Times New Roman"/>
                          <a:cs typeface="Times New Roman"/>
                          <a:sym typeface="Times New Roman"/>
                        </a:rPr>
                        <a:t>Mercedes-Benz có xu hướng tạo ra những sản phẩm có sự êm ái, tiện nghi cho người dùng</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i="0" lang="en-US" sz="1400" u="none" cap="none" strike="noStrike">
                          <a:solidFill>
                            <a:srgbClr val="000000"/>
                          </a:solidFill>
                          <a:latin typeface="Times New Roman"/>
                          <a:ea typeface="Times New Roman"/>
                          <a:cs typeface="Times New Roman"/>
                          <a:sym typeface="Times New Roman"/>
                        </a:rPr>
                        <a:t>BMW lại đi theo hướng tạo ra những dòng xe có khả năng vận hành mạnh mẽ. </a:t>
                      </a:r>
                      <a:endParaRPr sz="14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Những năm gần đây</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i="0" lang="en-US" sz="1400" u="none" cap="none" strike="noStrike">
                          <a:solidFill>
                            <a:srgbClr val="000000"/>
                          </a:solidFill>
                          <a:latin typeface="Times New Roman"/>
                          <a:ea typeface="Times New Roman"/>
                          <a:cs typeface="Times New Roman"/>
                          <a:sym typeface="Times New Roman"/>
                        </a:rPr>
                        <a:t>Mercedes tạo ra các dòng xe hiệu năng cao</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Times New Roman"/>
                          <a:ea typeface="Times New Roman"/>
                          <a:cs typeface="Times New Roman"/>
                          <a:sym typeface="Times New Roman"/>
                        </a:rPr>
                        <a:t>BMW tập trung phát triển những mẫu xe hướng tới sự êm ái, tiện nghi.</a:t>
                      </a:r>
                      <a:endParaRPr>
                        <a:latin typeface="Times New Roman"/>
                        <a:ea typeface="Times New Roman"/>
                        <a:cs typeface="Times New Roman"/>
                        <a:sym typeface="Times New Roman"/>
                      </a:endParaRPr>
                    </a:p>
                  </a:txBody>
                  <a:tcPr marT="45725" marB="45725" marR="91450" marL="91450"/>
                </a:tc>
              </a:tr>
            </a:tbl>
          </a:graphicData>
        </a:graphic>
      </p:graphicFrame>
      <p:sp>
        <p:nvSpPr>
          <p:cNvPr id="307" name="Google Shape;307;p18"/>
          <p:cNvSpPr txBox="1"/>
          <p:nvPr/>
        </p:nvSpPr>
        <p:spPr>
          <a:xfrm>
            <a:off x="2919152" y="4071695"/>
            <a:ext cx="622484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Cả hai đều tự hào có một danh mục sản phẩm cực kỳ phong phú và gần như bao trọn tất cả các sản phẩm các phân khúc trong thị trường xe hơi hạng sang.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9"/>
          <p:cNvSpPr txBox="1"/>
          <p:nvPr>
            <p:ph type="title"/>
          </p:nvPr>
        </p:nvSpPr>
        <p:spPr>
          <a:xfrm>
            <a:off x="273369" y="1598029"/>
            <a:ext cx="4076443"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Sản phẩm BMW i8</a:t>
            </a:r>
            <a:endParaRPr>
              <a:solidFill>
                <a:srgbClr val="171717"/>
              </a:solidFill>
              <a:latin typeface="Times New Roman"/>
              <a:ea typeface="Times New Roman"/>
              <a:cs typeface="Times New Roman"/>
              <a:sym typeface="Times New Roman"/>
            </a:endParaRPr>
          </a:p>
        </p:txBody>
      </p:sp>
      <p:sp>
        <p:nvSpPr>
          <p:cNvPr id="313" name="Google Shape;313;p19"/>
          <p:cNvSpPr txBox="1"/>
          <p:nvPr>
            <p:ph idx="2" type="title"/>
          </p:nvPr>
        </p:nvSpPr>
        <p:spPr>
          <a:xfrm>
            <a:off x="4811250" y="3146648"/>
            <a:ext cx="4059381"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Thiết kế mỹ thuật dòng sản phẩm</a:t>
            </a:r>
            <a:endParaRPr>
              <a:solidFill>
                <a:srgbClr val="171717"/>
              </a:solidFill>
              <a:latin typeface="Times New Roman"/>
              <a:ea typeface="Times New Roman"/>
              <a:cs typeface="Times New Roman"/>
              <a:sym typeface="Times New Roman"/>
            </a:endParaRPr>
          </a:p>
        </p:txBody>
      </p:sp>
      <p:sp>
        <p:nvSpPr>
          <p:cNvPr id="314" name="Google Shape;314;p19"/>
          <p:cNvSpPr txBox="1"/>
          <p:nvPr>
            <p:ph idx="4" type="title"/>
          </p:nvPr>
        </p:nvSpPr>
        <p:spPr>
          <a:xfrm>
            <a:off x="4812527" y="1909948"/>
            <a:ext cx="3153566"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171717"/>
              </a:buClr>
              <a:buSzPts val="2000"/>
              <a:buNone/>
            </a:pPr>
            <a:r>
              <a:rPr lang="en-US">
                <a:solidFill>
                  <a:srgbClr val="171717"/>
                </a:solidFill>
                <a:latin typeface="Times New Roman"/>
                <a:ea typeface="Times New Roman"/>
                <a:cs typeface="Times New Roman"/>
                <a:sym typeface="Times New Roman"/>
              </a:rPr>
              <a:t>Cấu tạo động cơ sản phẩm</a:t>
            </a:r>
            <a:endParaRPr/>
          </a:p>
        </p:txBody>
      </p:sp>
      <p:sp>
        <p:nvSpPr>
          <p:cNvPr id="315" name="Google Shape;315;p19"/>
          <p:cNvSpPr txBox="1"/>
          <p:nvPr>
            <p:ph idx="6" type="title"/>
          </p:nvPr>
        </p:nvSpPr>
        <p:spPr>
          <a:xfrm>
            <a:off x="907312" y="2270473"/>
            <a:ext cx="3442500"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Thông số kỹ thuật và so sánh</a:t>
            </a:r>
            <a:endParaRPr>
              <a:solidFill>
                <a:srgbClr val="171717"/>
              </a:solidFill>
              <a:latin typeface="Times New Roman"/>
              <a:ea typeface="Times New Roman"/>
              <a:cs typeface="Times New Roman"/>
              <a:sym typeface="Times New Roman"/>
            </a:endParaRPr>
          </a:p>
        </p:txBody>
      </p:sp>
      <p:sp>
        <p:nvSpPr>
          <p:cNvPr id="316" name="Google Shape;316;p19"/>
          <p:cNvSpPr txBox="1"/>
          <p:nvPr>
            <p:ph idx="8" type="title"/>
          </p:nvPr>
        </p:nvSpPr>
        <p:spPr>
          <a:xfrm>
            <a:off x="4811250" y="2528298"/>
            <a:ext cx="3153566"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Lưu ý khi sử dụng</a:t>
            </a:r>
            <a:endParaRPr>
              <a:solidFill>
                <a:srgbClr val="171717"/>
              </a:solidFill>
              <a:latin typeface="Times New Roman"/>
              <a:ea typeface="Times New Roman"/>
              <a:cs typeface="Times New Roman"/>
              <a:sym typeface="Times New Roman"/>
            </a:endParaRPr>
          </a:p>
        </p:txBody>
      </p:sp>
      <p:sp>
        <p:nvSpPr>
          <p:cNvPr id="317" name="Google Shape;317;p19"/>
          <p:cNvSpPr txBox="1"/>
          <p:nvPr>
            <p:ph idx="13" type="title"/>
          </p:nvPr>
        </p:nvSpPr>
        <p:spPr>
          <a:xfrm>
            <a:off x="730286" y="2874089"/>
            <a:ext cx="3619526"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Nghiên cứu chủng loại sản phẩm</a:t>
            </a:r>
            <a:endParaRPr>
              <a:solidFill>
                <a:srgbClr val="171717"/>
              </a:solidFill>
              <a:latin typeface="Times New Roman"/>
              <a:ea typeface="Times New Roman"/>
              <a:cs typeface="Times New Roman"/>
              <a:sym typeface="Times New Roman"/>
            </a:endParaRPr>
          </a:p>
        </p:txBody>
      </p:sp>
      <p:sp>
        <p:nvSpPr>
          <p:cNvPr id="318" name="Google Shape;318;p19"/>
          <p:cNvSpPr txBox="1"/>
          <p:nvPr>
            <p:ph idx="15"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2. Nghiên cứu chủng loại sản phẩm lựa chọn</a:t>
            </a:r>
            <a:endParaRPr>
              <a:solidFill>
                <a:srgbClr val="171717"/>
              </a:solidFill>
              <a:latin typeface="Times New Roman"/>
              <a:ea typeface="Times New Roman"/>
              <a:cs typeface="Times New Roman"/>
              <a:sym typeface="Times New Roman"/>
            </a:endParaRPr>
          </a:p>
        </p:txBody>
      </p:sp>
      <p:sp>
        <p:nvSpPr>
          <p:cNvPr id="319" name="Google Shape;319;p19"/>
          <p:cNvSpPr txBox="1"/>
          <p:nvPr/>
        </p:nvSpPr>
        <p:spPr>
          <a:xfrm>
            <a:off x="4332750" y="1459200"/>
            <a:ext cx="478500" cy="30081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700"/>
              <a:buFont typeface="Arial"/>
              <a:buNone/>
            </a:pPr>
            <a:r>
              <a:t/>
            </a:r>
            <a:endParaRPr b="0" i="0" sz="2700" u="none" cap="none" strike="noStrike">
              <a:solidFill>
                <a:srgbClr val="171717"/>
              </a:solidFill>
              <a:latin typeface="Times New Roman"/>
              <a:ea typeface="Times New Roman"/>
              <a:cs typeface="Times New Roman"/>
              <a:sym typeface="Times New Roman"/>
            </a:endParaRPr>
          </a:p>
        </p:txBody>
      </p:sp>
      <p:sp>
        <p:nvSpPr>
          <p:cNvPr id="320" name="Google Shape;320;p19"/>
          <p:cNvSpPr txBox="1"/>
          <p:nvPr/>
        </p:nvSpPr>
        <p:spPr>
          <a:xfrm>
            <a:off x="599440" y="3477705"/>
            <a:ext cx="3750372" cy="527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500"/>
              <a:buFont typeface="Cinzel"/>
              <a:buNone/>
            </a:pPr>
            <a:r>
              <a:rPr b="0" i="0" lang="en-US" sz="2000" u="none" cap="none" strike="noStrike">
                <a:solidFill>
                  <a:srgbClr val="171717"/>
                </a:solidFill>
                <a:latin typeface="Times New Roman"/>
                <a:ea typeface="Times New Roman"/>
                <a:cs typeface="Times New Roman"/>
                <a:sym typeface="Times New Roman"/>
              </a:rPr>
              <a:t>Thiết kế kỹ thuật dòng sản phẩm</a:t>
            </a:r>
            <a:endParaRPr b="0" i="0" sz="2000" u="none" cap="none" strike="noStrike">
              <a:solidFill>
                <a:srgbClr val="171717"/>
              </a:solidFill>
              <a:latin typeface="Times New Roman"/>
              <a:ea typeface="Times New Roman"/>
              <a:cs typeface="Times New Roman"/>
              <a:sym typeface="Times New Roman"/>
            </a:endParaRPr>
          </a:p>
        </p:txBody>
      </p:sp>
      <p:sp>
        <p:nvSpPr>
          <p:cNvPr id="321" name="Google Shape;321;p19"/>
          <p:cNvSpPr/>
          <p:nvPr/>
        </p:nvSpPr>
        <p:spPr>
          <a:xfrm>
            <a:off x="138545" y="2729345"/>
            <a:ext cx="751706" cy="2001982"/>
          </a:xfrm>
          <a:prstGeom prst="rect">
            <a:avLst/>
          </a:prstGeom>
          <a:solidFill>
            <a:srgbClr val="F9F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2" name="Google Shape;322;p19"/>
          <p:cNvSpPr txBox="1"/>
          <p:nvPr/>
        </p:nvSpPr>
        <p:spPr>
          <a:xfrm>
            <a:off x="4810707" y="3764998"/>
            <a:ext cx="4059381"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500"/>
              <a:buFont typeface="Cinzel"/>
              <a:buNone/>
            </a:pPr>
            <a:r>
              <a:rPr b="0" i="0" lang="en-US" sz="2000" u="none" cap="none" strike="noStrike">
                <a:solidFill>
                  <a:srgbClr val="171717"/>
                </a:solidFill>
                <a:latin typeface="Times New Roman"/>
                <a:ea typeface="Times New Roman"/>
                <a:cs typeface="Times New Roman"/>
                <a:sym typeface="Times New Roman"/>
              </a:rPr>
              <a:t>Đánh giá sản phẩm</a:t>
            </a:r>
            <a:endParaRPr b="0" i="0" sz="2000" u="none" cap="none" strike="noStrike">
              <a:solidFill>
                <a:srgbClr val="171717"/>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
          <p:cNvSpPr txBox="1"/>
          <p:nvPr>
            <p:ph type="title"/>
          </p:nvPr>
        </p:nvSpPr>
        <p:spPr>
          <a:xfrm>
            <a:off x="650880" y="553355"/>
            <a:ext cx="77175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a:solidFill>
                  <a:srgbClr val="171717"/>
                </a:solidFill>
                <a:latin typeface="Arial"/>
                <a:ea typeface="Arial"/>
                <a:cs typeface="Arial"/>
                <a:sym typeface="Arial"/>
              </a:rPr>
              <a:t>Danh sách thành viên nhóm 6</a:t>
            </a:r>
            <a:endParaRPr>
              <a:solidFill>
                <a:srgbClr val="171717"/>
              </a:solidFill>
              <a:latin typeface="Arial"/>
              <a:ea typeface="Arial"/>
              <a:cs typeface="Arial"/>
              <a:sym typeface="Arial"/>
            </a:endParaRPr>
          </a:p>
        </p:txBody>
      </p:sp>
      <p:sp>
        <p:nvSpPr>
          <p:cNvPr id="83" name="Google Shape;83;p2"/>
          <p:cNvSpPr/>
          <p:nvPr/>
        </p:nvSpPr>
        <p:spPr>
          <a:xfrm>
            <a:off x="96982" y="2895600"/>
            <a:ext cx="803563" cy="1814945"/>
          </a:xfrm>
          <a:prstGeom prst="rect">
            <a:avLst/>
          </a:prstGeom>
          <a:solidFill>
            <a:srgbClr val="F9F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 name="Google Shape;84;p2"/>
          <p:cNvSpPr/>
          <p:nvPr/>
        </p:nvSpPr>
        <p:spPr>
          <a:xfrm>
            <a:off x="825120" y="1557134"/>
            <a:ext cx="914400" cy="914400"/>
          </a:xfrm>
          <a:prstGeom prst="ellipse">
            <a:avLst/>
          </a:prstGeom>
          <a:blipFill rotWithShape="1">
            <a:blip r:embed="rId3">
              <a:alphaModFix/>
            </a:blip>
            <a:stretch>
              <a:fillRect b="0" l="-999" r="14998" t="0"/>
            </a:stretch>
          </a:blipFill>
          <a:ln cap="flat" cmpd="sng" w="25400">
            <a:solidFill>
              <a:srgbClr val="2A2A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5" name="Google Shape;85;p2"/>
          <p:cNvSpPr/>
          <p:nvPr/>
        </p:nvSpPr>
        <p:spPr>
          <a:xfrm>
            <a:off x="2653920" y="1559496"/>
            <a:ext cx="914400" cy="914400"/>
          </a:xfrm>
          <a:prstGeom prst="ellipse">
            <a:avLst/>
          </a:prstGeom>
          <a:blipFill rotWithShape="1">
            <a:blip r:embed="rId4">
              <a:alphaModFix/>
            </a:blip>
            <a:stretch>
              <a:fillRect b="0" l="4999" r="4998" t="0"/>
            </a:stretch>
          </a:blipFill>
          <a:ln cap="flat" cmpd="sng" w="25400">
            <a:solidFill>
              <a:srgbClr val="2A2A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6" name="Google Shape;86;p2"/>
          <p:cNvSpPr/>
          <p:nvPr/>
        </p:nvSpPr>
        <p:spPr>
          <a:xfrm>
            <a:off x="5339062" y="1557134"/>
            <a:ext cx="914400" cy="914400"/>
          </a:xfrm>
          <a:prstGeom prst="ellipse">
            <a:avLst/>
          </a:prstGeom>
          <a:blipFill rotWithShape="1">
            <a:blip r:embed="rId5">
              <a:alphaModFix/>
            </a:blip>
            <a:stretch>
              <a:fillRect b="0" l="4999" r="4998" t="0"/>
            </a:stretch>
          </a:blipFill>
          <a:ln cap="flat" cmpd="sng" w="25400">
            <a:solidFill>
              <a:srgbClr val="2A2A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7" name="Google Shape;87;p2"/>
          <p:cNvSpPr/>
          <p:nvPr/>
        </p:nvSpPr>
        <p:spPr>
          <a:xfrm>
            <a:off x="7167862" y="1557134"/>
            <a:ext cx="914400" cy="914400"/>
          </a:xfrm>
          <a:prstGeom prst="ellipse">
            <a:avLst/>
          </a:prstGeom>
          <a:blipFill rotWithShape="1">
            <a:blip r:embed="rId6">
              <a:alphaModFix/>
            </a:blip>
            <a:stretch>
              <a:fillRect b="0" l="4999" r="4998" t="0"/>
            </a:stretch>
          </a:blipFill>
          <a:ln cap="flat" cmpd="sng" w="25400">
            <a:solidFill>
              <a:srgbClr val="2A2A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8" name="Google Shape;88;p2"/>
          <p:cNvSpPr/>
          <p:nvPr/>
        </p:nvSpPr>
        <p:spPr>
          <a:xfrm>
            <a:off x="1739520" y="3254969"/>
            <a:ext cx="914400" cy="914400"/>
          </a:xfrm>
          <a:prstGeom prst="ellipse">
            <a:avLst/>
          </a:prstGeom>
          <a:blipFill rotWithShape="1">
            <a:blip r:embed="rId7">
              <a:alphaModFix/>
            </a:blip>
            <a:stretch>
              <a:fillRect b="0" l="4999" r="4998" t="-9997"/>
            </a:stretch>
          </a:blipFill>
          <a:ln cap="flat" cmpd="sng" w="25400">
            <a:solidFill>
              <a:srgbClr val="2A2A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9" name="Google Shape;89;p2"/>
          <p:cNvSpPr/>
          <p:nvPr/>
        </p:nvSpPr>
        <p:spPr>
          <a:xfrm>
            <a:off x="3870266" y="3254969"/>
            <a:ext cx="914400" cy="914400"/>
          </a:xfrm>
          <a:prstGeom prst="ellipse">
            <a:avLst/>
          </a:prstGeom>
          <a:blipFill rotWithShape="1">
            <a:blip r:embed="rId8">
              <a:alphaModFix/>
            </a:blip>
            <a:stretch>
              <a:fillRect b="-14998" l="4999" r="4998" t="-4999"/>
            </a:stretch>
          </a:blipFill>
          <a:ln cap="flat" cmpd="sng" w="25400">
            <a:solidFill>
              <a:srgbClr val="2A2A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0" name="Google Shape;90;p2"/>
          <p:cNvSpPr/>
          <p:nvPr/>
        </p:nvSpPr>
        <p:spPr>
          <a:xfrm>
            <a:off x="6253462" y="3254969"/>
            <a:ext cx="914400" cy="914400"/>
          </a:xfrm>
          <a:prstGeom prst="ellipse">
            <a:avLst/>
          </a:prstGeom>
          <a:blipFill rotWithShape="1">
            <a:blip r:embed="rId9">
              <a:alphaModFix/>
            </a:blip>
            <a:stretch>
              <a:fillRect b="0" l="4999" r="4998" t="-4997"/>
            </a:stretch>
          </a:blipFill>
          <a:ln cap="flat" cmpd="sng" w="25400">
            <a:solidFill>
              <a:srgbClr val="2A2A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1" name="Google Shape;91;p2"/>
          <p:cNvSpPr txBox="1"/>
          <p:nvPr/>
        </p:nvSpPr>
        <p:spPr>
          <a:xfrm>
            <a:off x="486525" y="2522425"/>
            <a:ext cx="1713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Bùi Lê Trung Kiên</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20191912</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Trường Điện - Điện tử</a:t>
            </a:r>
            <a:endParaRPr/>
          </a:p>
        </p:txBody>
      </p:sp>
      <p:sp>
        <p:nvSpPr>
          <p:cNvPr id="92" name="Google Shape;92;p2"/>
          <p:cNvSpPr txBox="1"/>
          <p:nvPr/>
        </p:nvSpPr>
        <p:spPr>
          <a:xfrm>
            <a:off x="2315324" y="2522425"/>
            <a:ext cx="1748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Nguyễn Đức Duy 20191799</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Trường Điện - Điện tử</a:t>
            </a:r>
            <a:endParaRPr/>
          </a:p>
        </p:txBody>
      </p:sp>
      <p:sp>
        <p:nvSpPr>
          <p:cNvPr id="93" name="Google Shape;93;p2"/>
          <p:cNvSpPr txBox="1"/>
          <p:nvPr/>
        </p:nvSpPr>
        <p:spPr>
          <a:xfrm>
            <a:off x="5000475" y="2522425"/>
            <a:ext cx="1748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Lê Văn Nhất</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20191999</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Trường Điện - Điện tử</a:t>
            </a:r>
            <a:endParaRPr/>
          </a:p>
        </p:txBody>
      </p:sp>
      <p:sp>
        <p:nvSpPr>
          <p:cNvPr id="94" name="Google Shape;94;p2"/>
          <p:cNvSpPr txBox="1"/>
          <p:nvPr/>
        </p:nvSpPr>
        <p:spPr>
          <a:xfrm>
            <a:off x="6829275" y="2522425"/>
            <a:ext cx="18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Lê Đình Hiệp 20191827</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Trường Điện - Điện tử</a:t>
            </a:r>
            <a:endParaRPr/>
          </a:p>
        </p:txBody>
      </p:sp>
      <p:sp>
        <p:nvSpPr>
          <p:cNvPr id="95" name="Google Shape;95;p2"/>
          <p:cNvSpPr txBox="1"/>
          <p:nvPr/>
        </p:nvSpPr>
        <p:spPr>
          <a:xfrm>
            <a:off x="5914875" y="4238000"/>
            <a:ext cx="1800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Nguyễn Thị Trang</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20181786</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Trường Điện - Điện tử</a:t>
            </a:r>
            <a:endParaRPr/>
          </a:p>
        </p:txBody>
      </p:sp>
      <p:sp>
        <p:nvSpPr>
          <p:cNvPr id="96" name="Google Shape;96;p2"/>
          <p:cNvSpPr txBox="1"/>
          <p:nvPr/>
        </p:nvSpPr>
        <p:spPr>
          <a:xfrm>
            <a:off x="3732929" y="4227875"/>
            <a:ext cx="1558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Đào Thành Lâm</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20207088</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Trường Cơ khí</a:t>
            </a:r>
            <a:endParaRPr/>
          </a:p>
        </p:txBody>
      </p:sp>
      <p:sp>
        <p:nvSpPr>
          <p:cNvPr id="97" name="Google Shape;97;p2"/>
          <p:cNvSpPr txBox="1"/>
          <p:nvPr/>
        </p:nvSpPr>
        <p:spPr>
          <a:xfrm>
            <a:off x="1639025" y="4238000"/>
            <a:ext cx="1430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Ngô Viết Sang</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20206922</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Trường Cơ khí</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p20"/>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2.1. Sản phẩm BMW i8</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329" name="Google Shape;329;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330" name="Google Shape;330;p20"/>
          <p:cNvGraphicFramePr/>
          <p:nvPr/>
        </p:nvGraphicFramePr>
        <p:xfrm>
          <a:off x="602615" y="1455220"/>
          <a:ext cx="3000000" cy="3000000"/>
        </p:xfrm>
        <a:graphic>
          <a:graphicData uri="http://schemas.openxmlformats.org/drawingml/2006/table">
            <a:tbl>
              <a:tblPr bandRow="1" firstRow="1">
                <a:noFill/>
                <a:tableStyleId>{3B1ECAD5-F1D9-41B3-A5B1-928864856DF9}</a:tableStyleId>
              </a:tblPr>
              <a:tblGrid>
                <a:gridCol w="2264100"/>
                <a:gridCol w="2264100"/>
              </a:tblGrid>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Chiều dài </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4.689mm </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Chiều rộng</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 1.942mm</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Chiều cao </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1.298mm</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Chiều dài cơ sở </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 2.800mm</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 Bánh mâm đa chấu</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20 inch</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Thông số lốp </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215/45</a:t>
                      </a:r>
                      <a:endParaRPr sz="2000" u="none" cap="none" strike="noStrike">
                        <a:latin typeface="Times New Roman"/>
                        <a:ea typeface="Times New Roman"/>
                        <a:cs typeface="Times New Roman"/>
                        <a:sym typeface="Times New Roman"/>
                      </a:endParaRPr>
                    </a:p>
                  </a:txBody>
                  <a:tcPr marT="114300" marB="114300" marR="114300" marL="114300" anchor="ctr"/>
                </a:tc>
              </a:tr>
            </a:tbl>
          </a:graphicData>
        </a:graphic>
      </p:graphicFrame>
      <p:sp>
        <p:nvSpPr>
          <p:cNvPr id="331" name="Google Shape;331;p20"/>
          <p:cNvSpPr txBox="1"/>
          <p:nvPr/>
        </p:nvSpPr>
        <p:spPr>
          <a:xfrm>
            <a:off x="602615" y="873108"/>
            <a:ext cx="56864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Thông số kích cỡ của BMW i8</a:t>
            </a:r>
            <a:endParaRPr b="0" i="0" sz="1800" u="none" cap="none" strike="noStrike">
              <a:solidFill>
                <a:srgbClr val="000000"/>
              </a:solidFill>
              <a:latin typeface="Times New Roman"/>
              <a:ea typeface="Times New Roman"/>
              <a:cs typeface="Times New Roman"/>
              <a:sym typeface="Times New Roman"/>
            </a:endParaRPr>
          </a:p>
        </p:txBody>
      </p:sp>
      <p:pic>
        <p:nvPicPr>
          <p:cNvPr descr="Crystal White Pearl Metallic with Frozen Grey accent" id="332" name="Google Shape;332;p20"/>
          <p:cNvPicPr preferRelativeResize="0"/>
          <p:nvPr/>
        </p:nvPicPr>
        <p:blipFill rotWithShape="1">
          <a:blip r:embed="rId3">
            <a:alphaModFix/>
          </a:blip>
          <a:srcRect b="0" l="0" r="0" t="0"/>
          <a:stretch/>
        </p:blipFill>
        <p:spPr>
          <a:xfrm>
            <a:off x="5509435" y="519311"/>
            <a:ext cx="3351413" cy="1436320"/>
          </a:xfrm>
          <a:prstGeom prst="rect">
            <a:avLst/>
          </a:prstGeom>
          <a:noFill/>
          <a:ln>
            <a:noFill/>
          </a:ln>
        </p:spPr>
      </p:pic>
      <p:pic>
        <p:nvPicPr>
          <p:cNvPr descr="E-Copper with Frozen Grey Accent" id="333" name="Google Shape;333;p20"/>
          <p:cNvPicPr preferRelativeResize="0"/>
          <p:nvPr/>
        </p:nvPicPr>
        <p:blipFill rotWithShape="1">
          <a:blip r:embed="rId4">
            <a:alphaModFix/>
          </a:blip>
          <a:srcRect b="0" l="0" r="0" t="0"/>
          <a:stretch/>
        </p:blipFill>
        <p:spPr>
          <a:xfrm>
            <a:off x="5509433" y="1955631"/>
            <a:ext cx="3351414" cy="1436321"/>
          </a:xfrm>
          <a:prstGeom prst="rect">
            <a:avLst/>
          </a:prstGeom>
          <a:noFill/>
          <a:ln>
            <a:noFill/>
          </a:ln>
        </p:spPr>
      </p:pic>
      <p:pic>
        <p:nvPicPr>
          <p:cNvPr descr="Sophisto Grey Metallic with Frozen Grey accent" id="334" name="Google Shape;334;p20"/>
          <p:cNvPicPr preferRelativeResize="0"/>
          <p:nvPr/>
        </p:nvPicPr>
        <p:blipFill rotWithShape="1">
          <a:blip r:embed="rId5">
            <a:alphaModFix/>
          </a:blip>
          <a:srcRect b="0" l="0" r="0" t="0"/>
          <a:stretch/>
        </p:blipFill>
        <p:spPr>
          <a:xfrm>
            <a:off x="5509433" y="3391951"/>
            <a:ext cx="3351415" cy="14363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descr="Crystal White Pearl Metallic with Frozen Grey accent" id="339" name="Google Shape;339;p21"/>
          <p:cNvPicPr preferRelativeResize="0"/>
          <p:nvPr/>
        </p:nvPicPr>
        <p:blipFill rotWithShape="1">
          <a:blip r:embed="rId3">
            <a:alphaModFix/>
          </a:blip>
          <a:srcRect b="0" l="0" r="0" t="0"/>
          <a:stretch/>
        </p:blipFill>
        <p:spPr>
          <a:xfrm>
            <a:off x="5792587" y="498991"/>
            <a:ext cx="3351413" cy="1436320"/>
          </a:xfrm>
          <a:prstGeom prst="rect">
            <a:avLst/>
          </a:prstGeom>
          <a:noFill/>
          <a:ln>
            <a:noFill/>
          </a:ln>
        </p:spPr>
      </p:pic>
      <p:pic>
        <p:nvPicPr>
          <p:cNvPr descr="E-Copper with Frozen Grey Accent" id="340" name="Google Shape;340;p21"/>
          <p:cNvPicPr preferRelativeResize="0"/>
          <p:nvPr/>
        </p:nvPicPr>
        <p:blipFill rotWithShape="1">
          <a:blip r:embed="rId4">
            <a:alphaModFix/>
          </a:blip>
          <a:srcRect b="0" l="0" r="0" t="0"/>
          <a:stretch/>
        </p:blipFill>
        <p:spPr>
          <a:xfrm>
            <a:off x="5792585" y="1935311"/>
            <a:ext cx="3351414" cy="1436321"/>
          </a:xfrm>
          <a:prstGeom prst="rect">
            <a:avLst/>
          </a:prstGeom>
          <a:noFill/>
          <a:ln>
            <a:noFill/>
          </a:ln>
        </p:spPr>
      </p:pic>
      <p:pic>
        <p:nvPicPr>
          <p:cNvPr descr="Sophisto Grey Metallic with Frozen Grey accent" id="341" name="Google Shape;341;p21"/>
          <p:cNvPicPr preferRelativeResize="0"/>
          <p:nvPr/>
        </p:nvPicPr>
        <p:blipFill rotWithShape="1">
          <a:blip r:embed="rId5">
            <a:alphaModFix/>
          </a:blip>
          <a:srcRect b="0" l="0" r="0" t="0"/>
          <a:stretch/>
        </p:blipFill>
        <p:spPr>
          <a:xfrm>
            <a:off x="5792585" y="3371631"/>
            <a:ext cx="3351415" cy="1436320"/>
          </a:xfrm>
          <a:prstGeom prst="rect">
            <a:avLst/>
          </a:prstGeom>
          <a:noFill/>
          <a:ln>
            <a:noFill/>
          </a:ln>
        </p:spPr>
      </p:pic>
      <p:sp>
        <p:nvSpPr>
          <p:cNvPr id="342" name="Google Shape;342;p21"/>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p21"/>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2.1. Sản phẩm BMW i8</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344" name="Google Shape;344;p2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345" name="Google Shape;345;p21"/>
          <p:cNvGraphicFramePr/>
          <p:nvPr/>
        </p:nvGraphicFramePr>
        <p:xfrm>
          <a:off x="329677" y="1420589"/>
          <a:ext cx="3000000" cy="3000000"/>
        </p:xfrm>
        <a:graphic>
          <a:graphicData uri="http://schemas.openxmlformats.org/drawingml/2006/table">
            <a:tbl>
              <a:tblPr bandRow="1" firstRow="1">
                <a:noFill/>
                <a:tableStyleId>{3B1ECAD5-F1D9-41B3-A5B1-928864856DF9}</a:tableStyleId>
              </a:tblPr>
              <a:tblGrid>
                <a:gridCol w="2298225"/>
                <a:gridCol w="3164675"/>
              </a:tblGrid>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Động cơ </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TwinPower Turbo 3 xy-lanh</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Công suất tối đa</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362 mã lực</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Dung tích </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1.5L </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Mô-men xoắn cực đại</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570 Nm</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Tốc độ giới hạn </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250 km/h.</a:t>
                      </a:r>
                      <a:endParaRPr sz="2000" u="none" cap="none" strike="noStrike">
                        <a:latin typeface="Times New Roman"/>
                        <a:ea typeface="Times New Roman"/>
                        <a:cs typeface="Times New Roman"/>
                        <a:sym typeface="Times New Roman"/>
                      </a:endParaRPr>
                    </a:p>
                  </a:txBody>
                  <a:tcPr marT="114300" marB="114300" marR="114300" marL="114300" anchor="ctr"/>
                </a:tc>
              </a:tr>
              <a:tr h="37085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Thời gian tăng tốc</a:t>
                      </a:r>
                      <a:endParaRPr sz="2000" u="none" cap="none" strike="noStrike">
                        <a:latin typeface="Times New Roman"/>
                        <a:ea typeface="Times New Roman"/>
                        <a:cs typeface="Times New Roman"/>
                        <a:sym typeface="Times New Roman"/>
                      </a:endParaRPr>
                    </a:p>
                  </a:txBody>
                  <a:tcPr marT="114300" marB="114300" marR="114300" marL="114300" anchor="ctr"/>
                </a:tc>
                <a:tc>
                  <a:txBody>
                    <a:bodyPr/>
                    <a:lstStyle/>
                    <a:p>
                      <a:pPr indent="0" lvl="0" marL="0" marR="0" rtl="0" algn="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 0-100km/h trong vòng 4,4 giây</a:t>
                      </a:r>
                      <a:endParaRPr sz="2000" u="none" cap="none" strike="noStrike">
                        <a:latin typeface="Times New Roman"/>
                        <a:ea typeface="Times New Roman"/>
                        <a:cs typeface="Times New Roman"/>
                        <a:sym typeface="Times New Roman"/>
                      </a:endParaRPr>
                    </a:p>
                  </a:txBody>
                  <a:tcPr marT="114300" marB="114300" marR="114300" marL="114300" anchor="ctr"/>
                </a:tc>
              </a:tr>
            </a:tbl>
          </a:graphicData>
        </a:graphic>
      </p:graphicFrame>
      <p:sp>
        <p:nvSpPr>
          <p:cNvPr id="346" name="Google Shape;346;p21"/>
          <p:cNvSpPr txBox="1"/>
          <p:nvPr/>
        </p:nvSpPr>
        <p:spPr>
          <a:xfrm>
            <a:off x="602615" y="873108"/>
            <a:ext cx="56864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Thông số động cơ xe BMW i8</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2"/>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2" name="Google Shape;352;p22"/>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2.2. Cấu tạo động cơ BMW i8</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353" name="Google Shape;353;p2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iết lộ cấu trúc bên trong xe thể thao hybrid BMW i8 ảnh 2" id="354" name="Google Shape;354;p22"/>
          <p:cNvPicPr preferRelativeResize="0"/>
          <p:nvPr/>
        </p:nvPicPr>
        <p:blipFill rotWithShape="1">
          <a:blip r:embed="rId3">
            <a:alphaModFix/>
          </a:blip>
          <a:srcRect b="0" l="0" r="0" t="0"/>
          <a:stretch/>
        </p:blipFill>
        <p:spPr>
          <a:xfrm>
            <a:off x="307975" y="1040982"/>
            <a:ext cx="3652422" cy="2463428"/>
          </a:xfrm>
          <a:prstGeom prst="rect">
            <a:avLst/>
          </a:prstGeom>
          <a:noFill/>
          <a:ln>
            <a:noFill/>
          </a:ln>
        </p:spPr>
      </p:pic>
      <p:sp>
        <p:nvSpPr>
          <p:cNvPr id="355" name="Google Shape;355;p22"/>
          <p:cNvSpPr txBox="1"/>
          <p:nvPr/>
        </p:nvSpPr>
        <p:spPr>
          <a:xfrm>
            <a:off x="307974" y="3712006"/>
            <a:ext cx="365242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Hệ động lực hybrid của BMW i8 gồm động cơ xăng I3 đặt sau và động cơ điện đặt trước</a:t>
            </a:r>
            <a:endParaRPr b="0" i="0" sz="1600" u="none" cap="none" strike="noStrike">
              <a:solidFill>
                <a:srgbClr val="000000"/>
              </a:solidFill>
              <a:latin typeface="Times New Roman"/>
              <a:ea typeface="Times New Roman"/>
              <a:cs typeface="Times New Roman"/>
              <a:sym typeface="Times New Roman"/>
            </a:endParaRPr>
          </a:p>
        </p:txBody>
      </p:sp>
      <p:pic>
        <p:nvPicPr>
          <p:cNvPr descr="Tiết lộ cấu trúc bên trong xe thể thao hybrid BMW i8 ảnh 3" id="356" name="Google Shape;356;p22"/>
          <p:cNvPicPr preferRelativeResize="0"/>
          <p:nvPr/>
        </p:nvPicPr>
        <p:blipFill rotWithShape="1">
          <a:blip r:embed="rId4">
            <a:alphaModFix/>
          </a:blip>
          <a:srcRect b="0" l="0" r="0" t="0"/>
          <a:stretch/>
        </p:blipFill>
        <p:spPr>
          <a:xfrm>
            <a:off x="4976397" y="1040982"/>
            <a:ext cx="3490989" cy="2463428"/>
          </a:xfrm>
          <a:prstGeom prst="rect">
            <a:avLst/>
          </a:prstGeom>
          <a:noFill/>
          <a:ln>
            <a:noFill/>
          </a:ln>
        </p:spPr>
      </p:pic>
      <p:sp>
        <p:nvSpPr>
          <p:cNvPr id="357" name="Google Shape;357;p22"/>
          <p:cNvSpPr txBox="1"/>
          <p:nvPr/>
        </p:nvSpPr>
        <p:spPr>
          <a:xfrm>
            <a:off x="4976397" y="3712006"/>
            <a:ext cx="349098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Động cơ I3 1.5L TwinPower Turbo công suất 231 mã lực và mô-men xoắn 320Nm</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3"/>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3" name="Google Shape;363;p23"/>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2.2. Cấu tạo động cơ BMW i8</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364" name="Google Shape;364;p2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23"/>
          <p:cNvSpPr txBox="1"/>
          <p:nvPr/>
        </p:nvSpPr>
        <p:spPr>
          <a:xfrm>
            <a:off x="307974" y="3712006"/>
            <a:ext cx="365242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Nhôm và CFRP là vật liệu chính trong cấu trúc trọng lượng nhẹ BMW iLifeDrive</a:t>
            </a:r>
            <a:endParaRPr b="0" i="0" sz="1800" u="none" cap="none" strike="noStrike">
              <a:solidFill>
                <a:srgbClr val="000000"/>
              </a:solidFill>
              <a:latin typeface="Times New Roman"/>
              <a:ea typeface="Times New Roman"/>
              <a:cs typeface="Times New Roman"/>
              <a:sym typeface="Times New Roman"/>
            </a:endParaRPr>
          </a:p>
        </p:txBody>
      </p:sp>
      <p:sp>
        <p:nvSpPr>
          <p:cNvPr id="366" name="Google Shape;366;p23"/>
          <p:cNvSpPr txBox="1"/>
          <p:nvPr/>
        </p:nvSpPr>
        <p:spPr>
          <a:xfrm>
            <a:off x="4976397" y="3835116"/>
            <a:ext cx="36494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Động cơ điện đồng bộ đặt trước công suất 131 mã lực và mô-men xoắn 250Nm</a:t>
            </a:r>
            <a:endParaRPr b="0" i="0" sz="1800" u="none" cap="none" strike="noStrike">
              <a:solidFill>
                <a:srgbClr val="000000"/>
              </a:solidFill>
              <a:latin typeface="Times New Roman"/>
              <a:ea typeface="Times New Roman"/>
              <a:cs typeface="Times New Roman"/>
              <a:sym typeface="Times New Roman"/>
            </a:endParaRPr>
          </a:p>
        </p:txBody>
      </p:sp>
      <p:pic>
        <p:nvPicPr>
          <p:cNvPr descr="Tiết lộ cấu trúc bên trong xe thể thao hybrid BMW i8 ảnh 4" id="367" name="Google Shape;367;p23"/>
          <p:cNvPicPr preferRelativeResize="0"/>
          <p:nvPr/>
        </p:nvPicPr>
        <p:blipFill rotWithShape="1">
          <a:blip r:embed="rId3">
            <a:alphaModFix/>
          </a:blip>
          <a:srcRect b="0" l="0" r="0" t="0"/>
          <a:stretch/>
        </p:blipFill>
        <p:spPr>
          <a:xfrm>
            <a:off x="307973" y="1040982"/>
            <a:ext cx="3652423" cy="2577344"/>
          </a:xfrm>
          <a:prstGeom prst="rect">
            <a:avLst/>
          </a:prstGeom>
          <a:noFill/>
          <a:ln>
            <a:noFill/>
          </a:ln>
        </p:spPr>
      </p:pic>
      <p:pic>
        <p:nvPicPr>
          <p:cNvPr descr="Tiết lộ cấu trúc bên trong xe thể thao hybrid BMW i8 ảnh 5" id="368" name="Google Shape;368;p23"/>
          <p:cNvPicPr preferRelativeResize="0"/>
          <p:nvPr/>
        </p:nvPicPr>
        <p:blipFill rotWithShape="1">
          <a:blip r:embed="rId4">
            <a:alphaModFix/>
          </a:blip>
          <a:srcRect b="0" l="0" r="0" t="0"/>
          <a:stretch/>
        </p:blipFill>
        <p:spPr>
          <a:xfrm>
            <a:off x="4976397" y="1040983"/>
            <a:ext cx="3649444" cy="25752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4"/>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24"/>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2.3. Thông số kỹ thuật và so sánh</a:t>
            </a:r>
            <a:endParaRPr b="1" sz="2000">
              <a:solidFill>
                <a:srgbClr val="171717"/>
              </a:solidFill>
              <a:latin typeface="Times New Roman"/>
              <a:ea typeface="Times New Roman"/>
              <a:cs typeface="Times New Roman"/>
              <a:sym typeface="Times New Roman"/>
            </a:endParaRPr>
          </a:p>
        </p:txBody>
      </p:sp>
      <p:graphicFrame>
        <p:nvGraphicFramePr>
          <p:cNvPr id="375" name="Google Shape;375;p24"/>
          <p:cNvGraphicFramePr/>
          <p:nvPr/>
        </p:nvGraphicFramePr>
        <p:xfrm>
          <a:off x="-1" y="743349"/>
          <a:ext cx="3000000" cy="3000000"/>
        </p:xfrm>
        <a:graphic>
          <a:graphicData uri="http://schemas.openxmlformats.org/drawingml/2006/table">
            <a:tbl>
              <a:tblPr bandRow="1" firstRow="1">
                <a:noFill/>
                <a:tableStyleId>{3B1ECAD5-F1D9-41B3-A5B1-928864856DF9}</a:tableStyleId>
              </a:tblPr>
              <a:tblGrid>
                <a:gridCol w="1300475"/>
                <a:gridCol w="2489200"/>
                <a:gridCol w="2773675"/>
                <a:gridCol w="2580650"/>
              </a:tblGrid>
              <a:tr h="481675">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Loại xe</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BMW i8</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Huyndai Ioniq</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Tesla Model 3</a:t>
                      </a:r>
                      <a:endParaRPr sz="1800" u="none" cap="none" strike="noStrike">
                        <a:latin typeface="Times New Roman"/>
                        <a:ea typeface="Times New Roman"/>
                        <a:cs typeface="Times New Roman"/>
                        <a:sym typeface="Times New Roman"/>
                      </a:endParaRPr>
                    </a:p>
                  </a:txBody>
                  <a:tcPr marT="45725" marB="45725" marR="91450" marL="91450"/>
                </a:tc>
              </a:tr>
              <a:tr h="481675">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Loại nhiên liệu</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Điện</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Điện</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Điện</a:t>
                      </a:r>
                      <a:endParaRPr sz="1800" u="none" cap="none" strike="noStrike">
                        <a:latin typeface="Times New Roman"/>
                        <a:ea typeface="Times New Roman"/>
                        <a:cs typeface="Times New Roman"/>
                        <a:sym typeface="Times New Roman"/>
                      </a:endParaRPr>
                    </a:p>
                  </a:txBody>
                  <a:tcPr marT="45725" marB="45725" marR="91450" marL="91450"/>
                </a:tc>
              </a:tr>
              <a:tr h="481675">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Dung tích xilanh</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1498</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1580</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45725" marB="45725" marR="91450" marL="91450"/>
                </a:tc>
              </a:tr>
              <a:tr h="481675">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Chi tiết động cơ</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1.5L In-Line 3 Active Hybrid</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Gas/Electric I-4</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283 HP (xaxis)</a:t>
                      </a:r>
                      <a:endParaRPr sz="1800" u="none" cap="none" strike="noStrike">
                        <a:latin typeface="Times New Roman"/>
                        <a:ea typeface="Times New Roman"/>
                        <a:cs typeface="Times New Roman"/>
                        <a:sym typeface="Times New Roman"/>
                      </a:endParaRPr>
                    </a:p>
                  </a:txBody>
                  <a:tcPr marT="45725" marB="45725" marR="91450" marL="91450"/>
                </a:tc>
              </a:tr>
              <a:tr h="481675">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Hệ thống truyền động</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4 Cầu - AWD</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Cầu trước - FWD</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4 Cầu - AWD</a:t>
                      </a:r>
                      <a:endParaRPr sz="1800" u="none" cap="none" strike="noStrike">
                        <a:latin typeface="Times New Roman"/>
                        <a:ea typeface="Times New Roman"/>
                        <a:cs typeface="Times New Roman"/>
                        <a:sym typeface="Times New Roman"/>
                      </a:endParaRPr>
                    </a:p>
                  </a:txBody>
                  <a:tcPr marT="45725" marB="45725" marR="91450" marL="91450"/>
                </a:tc>
              </a:tr>
              <a:tr h="471700">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Hộp số</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CVT</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AT</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CVT</a:t>
                      </a:r>
                      <a:endParaRPr sz="1800" u="none" cap="none" strike="noStrike">
                        <a:latin typeface="Times New Roman"/>
                        <a:ea typeface="Times New Roman"/>
                        <a:cs typeface="Times New Roman"/>
                        <a:sym typeface="Times New Roman"/>
                      </a:endParaRPr>
                    </a:p>
                  </a:txBody>
                  <a:tcPr marT="45725" marB="45725" marR="91450" marL="91450"/>
                </a:tc>
              </a:tr>
              <a:tr h="481675">
                <a:tc>
                  <a:txBody>
                    <a:bodyPr/>
                    <a:lstStyle/>
                    <a:p>
                      <a:pPr indent="0" lvl="0" marL="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Giá thành</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148000 USD</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24950</a:t>
                      </a:r>
                      <a:r>
                        <a:rPr lang="en-US" sz="1800" u="none" cap="none" strike="noStrike">
                          <a:latin typeface="Times New Roman"/>
                          <a:ea typeface="Times New Roman"/>
                          <a:cs typeface="Times New Roman"/>
                          <a:sym typeface="Times New Roman"/>
                        </a:rPr>
                        <a:t> USD</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54490 USD</a:t>
                      </a:r>
                      <a:endParaRPr sz="2400" u="none" cap="none" strike="noStrike">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5"/>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25"/>
          <p:cNvSpPr txBox="1"/>
          <p:nvPr>
            <p:ph idx="4294967295" type="title"/>
          </p:nvPr>
        </p:nvSpPr>
        <p:spPr>
          <a:xfrm>
            <a:off x="1483361" y="7937"/>
            <a:ext cx="9144000" cy="5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2.4. Lưu ý khi sử dụng</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382" name="Google Shape;382;p2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3" name="Google Shape;383;p25"/>
          <p:cNvSpPr txBox="1"/>
          <p:nvPr/>
        </p:nvSpPr>
        <p:spPr>
          <a:xfrm>
            <a:off x="150814" y="771666"/>
            <a:ext cx="5257640"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Cẩn thận với chế độ thể thao</a:t>
            </a:r>
            <a:endParaRPr/>
          </a:p>
          <a:p>
            <a:pPr indent="0" lvl="0" marL="0" marR="0" rtl="0" algn="l">
              <a:lnSpc>
                <a:spcPct val="100000"/>
              </a:lnSpc>
              <a:spcBef>
                <a:spcPts val="0"/>
              </a:spcBef>
              <a:spcAft>
                <a:spcPts val="0"/>
              </a:spcAft>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BMW i8 cho phép lái ở nhiều chế độ khác. Nhiều khách hàng chưa quen cách vận hành hệ thống sang số tự động đặc biệt của BMW.</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Để chuyển sang chế độ thể thao, bạn phải nghiêng cần số về bên trái, kéo và đẩy lên xuống theo ý muốn. Nếu muốn đi lùi hoặc đưa xe về vị trí số mo, bạn phải kéo cần sang phải.</a:t>
            </a:r>
            <a:endParaRPr b="0" i="0" sz="1600" u="none" cap="none" strike="noStrike">
              <a:solidFill>
                <a:srgbClr val="000000"/>
              </a:solidFill>
              <a:latin typeface="Times New Roman"/>
              <a:ea typeface="Times New Roman"/>
              <a:cs typeface="Times New Roman"/>
              <a:sym typeface="Times New Roman"/>
            </a:endParaRPr>
          </a:p>
        </p:txBody>
      </p:sp>
      <p:pic>
        <p:nvPicPr>
          <p:cNvPr descr="https://static.tuoitre.vn/tto/i/s626/2015/02/13/BZq55J8A.jpg" id="384" name="Google Shape;384;p25"/>
          <p:cNvPicPr preferRelativeResize="0"/>
          <p:nvPr/>
        </p:nvPicPr>
        <p:blipFill rotWithShape="1">
          <a:blip r:embed="rId3">
            <a:alphaModFix/>
          </a:blip>
          <a:srcRect b="0" l="0" r="0" t="0"/>
          <a:stretch/>
        </p:blipFill>
        <p:spPr>
          <a:xfrm>
            <a:off x="5559266" y="453737"/>
            <a:ext cx="3438684" cy="2290608"/>
          </a:xfrm>
          <a:prstGeom prst="rect">
            <a:avLst/>
          </a:prstGeom>
          <a:noFill/>
          <a:ln>
            <a:noFill/>
          </a:ln>
        </p:spPr>
      </p:pic>
      <p:pic>
        <p:nvPicPr>
          <p:cNvPr descr="https://static.tuoitre.vn/tto/i/s626/2015/02/13/1vFFdEAi.jpg" id="385" name="Google Shape;385;p25"/>
          <p:cNvPicPr preferRelativeResize="0"/>
          <p:nvPr/>
        </p:nvPicPr>
        <p:blipFill rotWithShape="1">
          <a:blip r:embed="rId4">
            <a:alphaModFix/>
          </a:blip>
          <a:srcRect b="0" l="0" r="0" t="0"/>
          <a:stretch/>
        </p:blipFill>
        <p:spPr>
          <a:xfrm>
            <a:off x="5559266" y="2744345"/>
            <a:ext cx="3438684" cy="2284725"/>
          </a:xfrm>
          <a:prstGeom prst="rect">
            <a:avLst/>
          </a:prstGeom>
          <a:noFill/>
          <a:ln>
            <a:noFill/>
          </a:ln>
        </p:spPr>
      </p:pic>
      <p:sp>
        <p:nvSpPr>
          <p:cNvPr id="386" name="Google Shape;386;p25"/>
          <p:cNvSpPr txBox="1"/>
          <p:nvPr/>
        </p:nvSpPr>
        <p:spPr>
          <a:xfrm>
            <a:off x="226220" y="2923641"/>
            <a:ext cx="5257640"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Khả năng tiêu thụ nhiên liệu khác xa mong đợi</a:t>
            </a:r>
            <a:endParaRPr/>
          </a:p>
          <a:p>
            <a:pPr indent="0" lvl="0" marL="0" marR="0" rtl="0" algn="l">
              <a:lnSpc>
                <a:spcPct val="100000"/>
              </a:lnSpc>
              <a:spcBef>
                <a:spcPts val="0"/>
              </a:spcBef>
              <a:spcAft>
                <a:spcPts val="0"/>
              </a:spcAft>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BMW khẳng định i8 có mức tiêu thụ nhiên liệu là 2,1 lít/100 km nhưng thử nghiệm của Cơ quan bảo vệ môi trường Mỹ (EPA) lại cho kết quả khác là 8.4 lít/100 km) khi chạy hỗn hợp</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6"/>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26"/>
          <p:cNvSpPr txBox="1"/>
          <p:nvPr>
            <p:ph idx="4294967295" type="title"/>
          </p:nvPr>
        </p:nvSpPr>
        <p:spPr>
          <a:xfrm>
            <a:off x="1483361" y="7937"/>
            <a:ext cx="9144000" cy="5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2.4. Lưu ý khi sử dụng</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393" name="Google Shape;393;p2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4" name="Google Shape;394;p26"/>
          <p:cNvSpPr txBox="1"/>
          <p:nvPr/>
        </p:nvSpPr>
        <p:spPr>
          <a:xfrm>
            <a:off x="150814" y="771666"/>
            <a:ext cx="5257640"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Sẵn sàng làm quen với công nghệ bên trong</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Hệ thống trợ lái Driving Assistant cảnh báo giới hạn tốc độ trên đường và sẽ thực sự hữu ích trong những trường hợp có thể va chạm bất ngờ.</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Hệ thống quan sát toàn cảnh Surround View với các camera quét toàn bộ tầm nhìn "mắt chim" để hỗ trợ đỗ xe dể dàng nhất.</a:t>
            </a:r>
            <a:endParaRPr/>
          </a:p>
        </p:txBody>
      </p:sp>
      <p:sp>
        <p:nvSpPr>
          <p:cNvPr id="395" name="Google Shape;395;p26"/>
          <p:cNvSpPr txBox="1"/>
          <p:nvPr/>
        </p:nvSpPr>
        <p:spPr>
          <a:xfrm>
            <a:off x="226220" y="2923641"/>
            <a:ext cx="5257640"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Không có không gian hành lý</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BMW i8 chỉ hỗ trợ không gian nhỏ hẹp chở hành lý phía trên trục sau. Trong một số trường hợp, chủ xe có thể tận dụng để đồ ở băng ghế sau với điều kiện hành khách ngồi sau không phải là người lớn (trẻ em dưới 12 tuổi).</a:t>
            </a:r>
            <a:endParaRPr/>
          </a:p>
        </p:txBody>
      </p:sp>
      <p:pic>
        <p:nvPicPr>
          <p:cNvPr descr="https://static.tuoitre.vn/tto/i/s626/2015/02/13/BnxyKmjz.jpg" id="396" name="Google Shape;396;p26"/>
          <p:cNvPicPr preferRelativeResize="0"/>
          <p:nvPr/>
        </p:nvPicPr>
        <p:blipFill rotWithShape="1">
          <a:blip r:embed="rId3">
            <a:alphaModFix/>
          </a:blip>
          <a:srcRect b="0" l="0" r="0" t="0"/>
          <a:stretch/>
        </p:blipFill>
        <p:spPr>
          <a:xfrm>
            <a:off x="5690886" y="565441"/>
            <a:ext cx="3111189" cy="2329883"/>
          </a:xfrm>
          <a:prstGeom prst="rect">
            <a:avLst/>
          </a:prstGeom>
          <a:noFill/>
          <a:ln>
            <a:noFill/>
          </a:ln>
        </p:spPr>
      </p:pic>
      <p:pic>
        <p:nvPicPr>
          <p:cNvPr descr="https://static.tuoitre.vn/tto/i/s626/2015/02/13/RM3h4ETG.jpg" id="397" name="Google Shape;397;p26"/>
          <p:cNvPicPr preferRelativeResize="0"/>
          <p:nvPr/>
        </p:nvPicPr>
        <p:blipFill rotWithShape="1">
          <a:blip r:embed="rId4">
            <a:alphaModFix/>
          </a:blip>
          <a:srcRect b="0" l="0" r="0" t="0"/>
          <a:stretch/>
        </p:blipFill>
        <p:spPr>
          <a:xfrm>
            <a:off x="5690886" y="2895324"/>
            <a:ext cx="3109374" cy="20729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7"/>
          <p:cNvSpPr/>
          <p:nvPr/>
        </p:nvSpPr>
        <p:spPr>
          <a:xfrm>
            <a:off x="-131618" y="77509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27"/>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2.5. Nghiên cứu chủng loại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404" name="Google Shape;404;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5" name="Google Shape;405;p27"/>
          <p:cNvSpPr txBox="1"/>
          <p:nvPr/>
        </p:nvSpPr>
        <p:spPr>
          <a:xfrm>
            <a:off x="3921761" y="709663"/>
            <a:ext cx="5222240"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BMW i8 là mẫu xe thể thao với triết lý thiết kế BMW i LifeDrive, là một chiếc Hybrid mui trần sang trọng và cuốn hút với 2 chỗ ngồi.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Ngoại thất có tính hiện đại cao, thể hiện dòng chảy tốc độ và sự sang trọng. Thiết kế nắp ca-pô hình chữ V, nổi bật với hốc gió lớn, lưới tản nhiệt hình quả thận và đèn pha sắc sảo. Mui xe dốc ngược về phía sau theo phong cách Coupe. Thiết kế cánh gió sau và đường uốn lượn thân xe giúp tối ưu khí động học và tạo cảm giác năng động.</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Tổng công suất toàn hệ thống Hybrid lên đến 362 mã lực tại 5.800 vòng/phút và mô-men xoắn cực đại 570Nm trong khoảng 1.200 đến 5.000 vòng/phút.</a:t>
            </a:r>
            <a:endParaRPr b="0" i="0" sz="3200" u="none" cap="none" strike="noStrike">
              <a:solidFill>
                <a:srgbClr val="000000"/>
              </a:solidFill>
              <a:latin typeface="Times New Roman"/>
              <a:ea typeface="Times New Roman"/>
              <a:cs typeface="Times New Roman"/>
              <a:sym typeface="Times New Roman"/>
            </a:endParaRPr>
          </a:p>
        </p:txBody>
      </p:sp>
      <p:pic>
        <p:nvPicPr>
          <p:cNvPr descr="BMW i8" id="406" name="Google Shape;406;p27"/>
          <p:cNvPicPr preferRelativeResize="0"/>
          <p:nvPr/>
        </p:nvPicPr>
        <p:blipFill rotWithShape="1">
          <a:blip r:embed="rId3">
            <a:alphaModFix/>
          </a:blip>
          <a:srcRect b="0" l="0" r="0" t="0"/>
          <a:stretch/>
        </p:blipFill>
        <p:spPr>
          <a:xfrm>
            <a:off x="155575" y="2753436"/>
            <a:ext cx="3279775" cy="2187610"/>
          </a:xfrm>
          <a:prstGeom prst="rect">
            <a:avLst/>
          </a:prstGeom>
          <a:noFill/>
          <a:ln>
            <a:noFill/>
          </a:ln>
        </p:spPr>
      </p:pic>
      <p:pic>
        <p:nvPicPr>
          <p:cNvPr descr="BMW i8" id="407" name="Google Shape;407;p27"/>
          <p:cNvPicPr preferRelativeResize="0"/>
          <p:nvPr/>
        </p:nvPicPr>
        <p:blipFill rotWithShape="1">
          <a:blip r:embed="rId4">
            <a:alphaModFix/>
          </a:blip>
          <a:srcRect b="0" l="0" r="0" t="0"/>
          <a:stretch/>
        </p:blipFill>
        <p:spPr>
          <a:xfrm>
            <a:off x="155575" y="565826"/>
            <a:ext cx="3279775" cy="2187610"/>
          </a:xfrm>
          <a:prstGeom prst="rect">
            <a:avLst/>
          </a:prstGeom>
          <a:noFill/>
          <a:ln>
            <a:noFill/>
          </a:ln>
        </p:spPr>
      </p:pic>
      <p:pic>
        <p:nvPicPr>
          <p:cNvPr descr="BMW i8" id="408" name="Google Shape;408;p27"/>
          <p:cNvPicPr preferRelativeResize="0"/>
          <p:nvPr/>
        </p:nvPicPr>
        <p:blipFill rotWithShape="1">
          <a:blip r:embed="rId3">
            <a:alphaModFix/>
          </a:blip>
          <a:srcRect b="0" l="0" r="0" t="0"/>
          <a:stretch/>
        </p:blipFill>
        <p:spPr>
          <a:xfrm>
            <a:off x="398780" y="2753436"/>
            <a:ext cx="3279775" cy="2187610"/>
          </a:xfrm>
          <a:prstGeom prst="rect">
            <a:avLst/>
          </a:prstGeom>
          <a:noFill/>
          <a:ln>
            <a:noFill/>
          </a:ln>
        </p:spPr>
      </p:pic>
      <p:pic>
        <p:nvPicPr>
          <p:cNvPr descr="BMW i8" id="409" name="Google Shape;409;p27"/>
          <p:cNvPicPr preferRelativeResize="0"/>
          <p:nvPr/>
        </p:nvPicPr>
        <p:blipFill rotWithShape="1">
          <a:blip r:embed="rId4">
            <a:alphaModFix/>
          </a:blip>
          <a:srcRect b="0" l="0" r="0" t="0"/>
          <a:stretch/>
        </p:blipFill>
        <p:spPr>
          <a:xfrm>
            <a:off x="398780" y="565826"/>
            <a:ext cx="3279775" cy="21876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8"/>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5" name="Google Shape;415;p28"/>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2.5. Nghiên cứu chủng loại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416" name="Google Shape;416;p2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417" name="Google Shape;417;p28"/>
          <p:cNvGraphicFramePr/>
          <p:nvPr/>
        </p:nvGraphicFramePr>
        <p:xfrm>
          <a:off x="267335" y="1137175"/>
          <a:ext cx="3000000" cy="3000000"/>
        </p:xfrm>
        <a:graphic>
          <a:graphicData uri="http://schemas.openxmlformats.org/drawingml/2006/table">
            <a:tbl>
              <a:tblPr>
                <a:noFill/>
                <a:tableStyleId>{B8785BEA-5BAB-4F09-BD7D-1E0D17160848}</a:tableStyleId>
              </a:tblPr>
              <a:tblGrid>
                <a:gridCol w="2026225"/>
                <a:gridCol w="2892775"/>
              </a:tblGrid>
              <a:tr h="467400">
                <a:tc>
                  <a:txBody>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171717"/>
                          </a:solidFill>
                          <a:latin typeface="Times New Roman"/>
                          <a:ea typeface="Times New Roman"/>
                          <a:cs typeface="Times New Roman"/>
                          <a:sym typeface="Times New Roman"/>
                        </a:rPr>
                        <a:t>Tên</a:t>
                      </a:r>
                      <a:endParaRPr b="1" i="1" sz="1800" u="none" cap="none" strike="noStrike">
                        <a:solidFill>
                          <a:srgbClr val="171717"/>
                        </a:solidFill>
                        <a:latin typeface="Times New Roman"/>
                        <a:ea typeface="Times New Roman"/>
                        <a:cs typeface="Times New Roman"/>
                        <a:sym typeface="Times New Roman"/>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212446"/>
                          </a:solidFill>
                          <a:latin typeface="Times New Roman"/>
                          <a:ea typeface="Times New Roman"/>
                          <a:cs typeface="Times New Roman"/>
                          <a:sym typeface="Times New Roman"/>
                        </a:rPr>
                        <a:t>BMW i8 Coupe 2020</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694525">
                <a:tc>
                  <a:txBody>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171717"/>
                          </a:solidFill>
                          <a:latin typeface="Times New Roman"/>
                          <a:ea typeface="Times New Roman"/>
                          <a:cs typeface="Times New Roman"/>
                          <a:sym typeface="Times New Roman"/>
                        </a:rPr>
                        <a:t>Chủ đề thiết kế</a:t>
                      </a:r>
                      <a:endParaRPr/>
                    </a:p>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171717"/>
                          </a:solidFill>
                          <a:latin typeface="Times New Roman"/>
                          <a:ea typeface="Times New Roman"/>
                          <a:cs typeface="Times New Roman"/>
                          <a:sym typeface="Times New Roman"/>
                        </a:rPr>
                        <a:t>Nguồn cảm hứng</a:t>
                      </a:r>
                      <a:endParaRPr b="1" i="1" sz="1800" u="none" cap="none" strike="noStrike">
                        <a:solidFill>
                          <a:srgbClr val="171717"/>
                        </a:solidFill>
                        <a:latin typeface="Times New Roman"/>
                        <a:ea typeface="Times New Roman"/>
                        <a:cs typeface="Times New Roman"/>
                        <a:sym typeface="Times New Roman"/>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0" lang="en-US" sz="1800" u="none" cap="none" strike="noStrike">
                          <a:solidFill>
                            <a:srgbClr val="212446"/>
                          </a:solidFill>
                          <a:latin typeface="Times New Roman"/>
                          <a:ea typeface="Times New Roman"/>
                          <a:cs typeface="Times New Roman"/>
                          <a:sym typeface="Times New Roman"/>
                        </a:rPr>
                        <a:t>Nâng cấp động cơ hybrid plugin cho model 2022.</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752400">
                <a:tc>
                  <a:txBody>
                    <a:bodyPr/>
                    <a:lstStyle/>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Hình dáng</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212446"/>
                          </a:solidFill>
                          <a:latin typeface="Times New Roman"/>
                          <a:ea typeface="Times New Roman"/>
                          <a:cs typeface="Times New Roman"/>
                          <a:sym typeface="Times New Roman"/>
                        </a:rPr>
                        <a:t>Lấy cảm hứng từ các model 2018, 2019...</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633700">
                <a:tc>
                  <a:txBody>
                    <a:bodyPr/>
                    <a:lstStyle/>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Màu sắc chủ đạo </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0" lang="en-US" sz="1800" u="none" cap="none" strike="noStrike">
                          <a:solidFill>
                            <a:srgbClr val="212446"/>
                          </a:solidFill>
                          <a:latin typeface="Times New Roman"/>
                          <a:ea typeface="Times New Roman"/>
                          <a:cs typeface="Times New Roman"/>
                          <a:sym typeface="Times New Roman"/>
                        </a:rPr>
                        <a:t>Đen bóng, Trắng pha lê và Xám Donington</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77450">
                <a:tc>
                  <a:txBody>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171717"/>
                          </a:solidFill>
                          <a:latin typeface="Times New Roman"/>
                          <a:ea typeface="Times New Roman"/>
                          <a:cs typeface="Times New Roman"/>
                          <a:sym typeface="Times New Roman"/>
                        </a:rPr>
                        <a:t>Chất liệu</a:t>
                      </a:r>
                      <a:endParaRPr b="1" i="1" sz="1800" u="none" cap="none" strike="noStrike">
                        <a:solidFill>
                          <a:srgbClr val="171717"/>
                        </a:solidFill>
                        <a:latin typeface="Times New Roman"/>
                        <a:ea typeface="Times New Roman"/>
                        <a:cs typeface="Times New Roman"/>
                        <a:sym typeface="Times New Roman"/>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212446"/>
                          </a:solidFill>
                          <a:latin typeface="Times New Roman"/>
                          <a:ea typeface="Times New Roman"/>
                          <a:cs typeface="Times New Roman"/>
                          <a:sym typeface="Times New Roman"/>
                        </a:rPr>
                        <a:t>Sợi cacbon, Nhôm</a:t>
                      </a:r>
                      <a:endParaRPr b="0" sz="1800" u="none" cap="none" strike="noStrike">
                        <a:latin typeface="Times New Roman"/>
                        <a:ea typeface="Times New Roman"/>
                        <a:cs typeface="Times New Roman"/>
                        <a:sym typeface="Times New Roman"/>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77450">
                <a:tc>
                  <a:txBody>
                    <a:bodyPr/>
                    <a:lstStyle/>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Phong cách</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212446"/>
                          </a:solidFill>
                          <a:latin typeface="Times New Roman"/>
                          <a:ea typeface="Times New Roman"/>
                          <a:cs typeface="Times New Roman"/>
                          <a:sym typeface="Times New Roman"/>
                        </a:rPr>
                        <a:t>Thể thao, Khỏe khoắn</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418" name="Google Shape;418;p28"/>
          <p:cNvSpPr txBox="1"/>
          <p:nvPr/>
        </p:nvSpPr>
        <p:spPr>
          <a:xfrm>
            <a:off x="501566" y="642441"/>
            <a:ext cx="445055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000" u="none" cap="none" strike="noStrike">
                <a:solidFill>
                  <a:srgbClr val="FFC000"/>
                </a:solidFill>
                <a:latin typeface="Times New Roman"/>
                <a:ea typeface="Times New Roman"/>
                <a:cs typeface="Times New Roman"/>
                <a:sym typeface="Times New Roman"/>
              </a:rPr>
              <a:t>Bảng tổng hợp ý tưởng thiết kế</a:t>
            </a:r>
            <a:endParaRPr b="1" i="1" sz="2000" u="none" cap="none" strike="noStrike">
              <a:solidFill>
                <a:srgbClr val="FFC000"/>
              </a:solidFill>
              <a:latin typeface="Times New Roman"/>
              <a:ea typeface="Times New Roman"/>
              <a:cs typeface="Times New Roman"/>
              <a:sym typeface="Times New Roman"/>
            </a:endParaRPr>
          </a:p>
        </p:txBody>
      </p:sp>
      <p:pic>
        <p:nvPicPr>
          <p:cNvPr descr="BMW i8 Roadster" id="419" name="Google Shape;419;p28"/>
          <p:cNvPicPr preferRelativeResize="0"/>
          <p:nvPr/>
        </p:nvPicPr>
        <p:blipFill rotWithShape="1">
          <a:blip r:embed="rId3">
            <a:alphaModFix/>
          </a:blip>
          <a:srcRect b="0" l="0" r="0" t="0"/>
          <a:stretch/>
        </p:blipFill>
        <p:spPr>
          <a:xfrm>
            <a:off x="5770881" y="747109"/>
            <a:ext cx="3373120" cy="1894491"/>
          </a:xfrm>
          <a:prstGeom prst="rect">
            <a:avLst/>
          </a:prstGeom>
          <a:noFill/>
          <a:ln>
            <a:noFill/>
          </a:ln>
        </p:spPr>
      </p:pic>
      <p:pic>
        <p:nvPicPr>
          <p:cNvPr descr="BMW i8 Roadster" id="420" name="Google Shape;420;p28"/>
          <p:cNvPicPr preferRelativeResize="0"/>
          <p:nvPr/>
        </p:nvPicPr>
        <p:blipFill rotWithShape="1">
          <a:blip r:embed="rId4">
            <a:alphaModFix/>
          </a:blip>
          <a:srcRect b="0" l="0" r="0" t="0"/>
          <a:stretch/>
        </p:blipFill>
        <p:spPr>
          <a:xfrm>
            <a:off x="5770881" y="2641600"/>
            <a:ext cx="3373120" cy="189449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9"/>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6" name="Google Shape;426;p29"/>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2.6. Thiết kế mỹ thuật dòng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427" name="Google Shape;427;p2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190 Xe hơi sang trọng ý tưởng | xe hơi sang trọng, xe hơi, ảnh chó vui nhộn" id="428" name="Google Shape;428;p29"/>
          <p:cNvPicPr preferRelativeResize="0"/>
          <p:nvPr/>
        </p:nvPicPr>
        <p:blipFill rotWithShape="1">
          <a:blip r:embed="rId3">
            <a:alphaModFix/>
          </a:blip>
          <a:srcRect b="0" l="0" r="0" t="0"/>
          <a:stretch/>
        </p:blipFill>
        <p:spPr>
          <a:xfrm>
            <a:off x="307975" y="1255138"/>
            <a:ext cx="4010025" cy="3037716"/>
          </a:xfrm>
          <a:prstGeom prst="rect">
            <a:avLst/>
          </a:prstGeom>
          <a:noFill/>
          <a:ln>
            <a:noFill/>
          </a:ln>
        </p:spPr>
      </p:pic>
      <p:pic>
        <p:nvPicPr>
          <p:cNvPr descr="A picture containing car, roof&#10;&#10;Description automatically generated" id="429" name="Google Shape;429;p29"/>
          <p:cNvPicPr preferRelativeResize="0"/>
          <p:nvPr/>
        </p:nvPicPr>
        <p:blipFill rotWithShape="1">
          <a:blip r:embed="rId4">
            <a:alphaModFix/>
          </a:blip>
          <a:srcRect b="0" l="0" r="0" t="0"/>
          <a:stretch/>
        </p:blipFill>
        <p:spPr>
          <a:xfrm>
            <a:off x="4572001" y="1255138"/>
            <a:ext cx="4480559" cy="3037716"/>
          </a:xfrm>
          <a:prstGeom prst="rect">
            <a:avLst/>
          </a:prstGeom>
          <a:noFill/>
          <a:ln>
            <a:noFill/>
          </a:ln>
        </p:spPr>
      </p:pic>
      <p:sp>
        <p:nvSpPr>
          <p:cNvPr id="430" name="Google Shape;430;p29"/>
          <p:cNvSpPr txBox="1"/>
          <p:nvPr/>
        </p:nvSpPr>
        <p:spPr>
          <a:xfrm>
            <a:off x="1642426" y="4292854"/>
            <a:ext cx="134112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000" u="none" cap="none" strike="noStrike">
                <a:solidFill>
                  <a:srgbClr val="000000"/>
                </a:solidFill>
                <a:latin typeface="Times New Roman"/>
                <a:ea typeface="Times New Roman"/>
                <a:cs typeface="Times New Roman"/>
                <a:sym typeface="Times New Roman"/>
              </a:rPr>
              <a:t>Bản vẽ 2D</a:t>
            </a:r>
            <a:endParaRPr b="0" i="1" sz="2000" u="none" cap="none" strike="noStrike">
              <a:solidFill>
                <a:srgbClr val="000000"/>
              </a:solidFill>
              <a:latin typeface="Times New Roman"/>
              <a:ea typeface="Times New Roman"/>
              <a:cs typeface="Times New Roman"/>
              <a:sym typeface="Times New Roman"/>
            </a:endParaRPr>
          </a:p>
        </p:txBody>
      </p:sp>
      <p:sp>
        <p:nvSpPr>
          <p:cNvPr id="431" name="Google Shape;431;p29"/>
          <p:cNvSpPr txBox="1"/>
          <p:nvPr/>
        </p:nvSpPr>
        <p:spPr>
          <a:xfrm>
            <a:off x="6141720" y="4292854"/>
            <a:ext cx="134112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000" u="none" cap="none" strike="noStrike">
                <a:solidFill>
                  <a:srgbClr val="000000"/>
                </a:solidFill>
                <a:latin typeface="Times New Roman"/>
                <a:ea typeface="Times New Roman"/>
                <a:cs typeface="Times New Roman"/>
                <a:sym typeface="Times New Roman"/>
              </a:rPr>
              <a:t>Bản vẽ 3D</a:t>
            </a:r>
            <a:endParaRPr b="0" i="1" sz="2000" u="none" cap="none" strike="noStrike">
              <a:solidFill>
                <a:srgbClr val="000000"/>
              </a:solidFill>
              <a:latin typeface="Times New Roman"/>
              <a:ea typeface="Times New Roman"/>
              <a:cs typeface="Times New Roman"/>
              <a:sym typeface="Times New Roman"/>
            </a:endParaRPr>
          </a:p>
        </p:txBody>
      </p:sp>
      <p:sp>
        <p:nvSpPr>
          <p:cNvPr id="432" name="Google Shape;432;p29"/>
          <p:cNvSpPr txBox="1"/>
          <p:nvPr/>
        </p:nvSpPr>
        <p:spPr>
          <a:xfrm>
            <a:off x="460375" y="743349"/>
            <a:ext cx="45516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Phác thảo và lên ý tưởng sản phẩm</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650880" y="553355"/>
            <a:ext cx="77175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Bảng phân chia công việc</a:t>
            </a:r>
            <a:endParaRPr>
              <a:solidFill>
                <a:srgbClr val="171717"/>
              </a:solidFill>
              <a:latin typeface="Times New Roman"/>
              <a:ea typeface="Times New Roman"/>
              <a:cs typeface="Times New Roman"/>
              <a:sym typeface="Times New Roman"/>
            </a:endParaRPr>
          </a:p>
        </p:txBody>
      </p:sp>
      <p:sp>
        <p:nvSpPr>
          <p:cNvPr id="103" name="Google Shape;103;p3"/>
          <p:cNvSpPr/>
          <p:nvPr/>
        </p:nvSpPr>
        <p:spPr>
          <a:xfrm>
            <a:off x="96982" y="2895600"/>
            <a:ext cx="803563" cy="1814945"/>
          </a:xfrm>
          <a:prstGeom prst="rect">
            <a:avLst/>
          </a:prstGeom>
          <a:solidFill>
            <a:srgbClr val="F9F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aphicFrame>
        <p:nvGraphicFramePr>
          <p:cNvPr id="104" name="Google Shape;104;p3"/>
          <p:cNvGraphicFramePr/>
          <p:nvPr/>
        </p:nvGraphicFramePr>
        <p:xfrm>
          <a:off x="297848" y="1745732"/>
          <a:ext cx="3000000" cy="3000000"/>
        </p:xfrm>
        <a:graphic>
          <a:graphicData uri="http://schemas.openxmlformats.org/drawingml/2006/table">
            <a:tbl>
              <a:tblPr bandRow="1" firstRow="1">
                <a:noFill/>
                <a:tableStyleId>{3B1ECAD5-F1D9-41B3-A5B1-928864856DF9}</a:tableStyleId>
              </a:tblPr>
              <a:tblGrid>
                <a:gridCol w="2431475"/>
                <a:gridCol w="5992100"/>
              </a:tblGrid>
              <a:tr h="404500">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HỌ VÀ TÊN</a:t>
                      </a:r>
                      <a:endParaRPr b="1"/>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NHIỆM VỤ</a:t>
                      </a:r>
                      <a:endParaRPr b="1"/>
                    </a:p>
                  </a:txBody>
                  <a:tcPr marT="45725" marB="45725" marR="91450" marL="91450"/>
                </a:tc>
              </a:tr>
              <a:tr h="228600">
                <a:tc>
                  <a:txBody>
                    <a:bodyPr/>
                    <a:lstStyle/>
                    <a:p>
                      <a:pPr indent="0" lvl="0" marL="0" marR="0" rtl="0" algn="l">
                        <a:lnSpc>
                          <a:spcPct val="100000"/>
                        </a:lnSpc>
                        <a:spcBef>
                          <a:spcPts val="0"/>
                        </a:spcBef>
                        <a:spcAft>
                          <a:spcPts val="0"/>
                        </a:spcAft>
                        <a:buClr>
                          <a:srgbClr val="000000"/>
                        </a:buClr>
                        <a:buSzPts val="1800"/>
                        <a:buFont typeface="Arial"/>
                        <a:buNone/>
                      </a:pPr>
                      <a:r>
                        <a:rPr i="1" lang="en-US" sz="1800" u="none" cap="none" strike="noStrike">
                          <a:solidFill>
                            <a:srgbClr val="171717"/>
                          </a:solidFill>
                          <a:latin typeface="Times New Roman"/>
                          <a:ea typeface="Times New Roman"/>
                          <a:cs typeface="Times New Roman"/>
                          <a:sym typeface="Times New Roman"/>
                        </a:rPr>
                        <a:t>Lê Văn Nhất</a:t>
                      </a:r>
                      <a:endParaRPr i="1" sz="18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800" u="none" cap="none" strike="noStrike">
                          <a:solidFill>
                            <a:srgbClr val="171717"/>
                          </a:solidFill>
                          <a:latin typeface="Times New Roman"/>
                          <a:ea typeface="Times New Roman"/>
                          <a:cs typeface="Times New Roman"/>
                          <a:sym typeface="Times New Roman"/>
                        </a:rPr>
                        <a:t>Phân công quản lý tiến độ nhóm, thiết kế slide và thuyết trình</a:t>
                      </a:r>
                      <a:endParaRPr sz="1800" u="none" cap="none" strike="noStrike">
                        <a:solidFill>
                          <a:srgbClr val="171717"/>
                        </a:solidFill>
                        <a:latin typeface="Times New Roman"/>
                        <a:ea typeface="Times New Roman"/>
                        <a:cs typeface="Times New Roman"/>
                        <a:sym typeface="Times New Roman"/>
                      </a:endParaRPr>
                    </a:p>
                  </a:txBody>
                  <a:tcPr marT="45725" marB="45725" marR="91450" marL="91450"/>
                </a:tc>
              </a:tr>
              <a:tr h="228600">
                <a:tc>
                  <a:txBody>
                    <a:bodyPr/>
                    <a:lstStyle/>
                    <a:p>
                      <a:pPr indent="0" lvl="0" marL="0" marR="0" rtl="0" algn="l">
                        <a:lnSpc>
                          <a:spcPct val="100000"/>
                        </a:lnSpc>
                        <a:spcBef>
                          <a:spcPts val="0"/>
                        </a:spcBef>
                        <a:spcAft>
                          <a:spcPts val="0"/>
                        </a:spcAft>
                        <a:buClr>
                          <a:srgbClr val="000000"/>
                        </a:buClr>
                        <a:buSzPts val="1800"/>
                        <a:buFont typeface="Arial"/>
                        <a:buNone/>
                      </a:pPr>
                      <a:r>
                        <a:rPr i="1" lang="en-US" sz="1800" u="none" cap="none" strike="noStrike">
                          <a:solidFill>
                            <a:srgbClr val="171717"/>
                          </a:solidFill>
                          <a:latin typeface="Times New Roman"/>
                          <a:ea typeface="Times New Roman"/>
                          <a:cs typeface="Times New Roman"/>
                          <a:sym typeface="Times New Roman"/>
                        </a:rPr>
                        <a:t>Bùi Lê Trung Kiên</a:t>
                      </a:r>
                      <a:endParaRPr i="1" sz="18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800" u="none" cap="none" strike="noStrike">
                          <a:solidFill>
                            <a:srgbClr val="171717"/>
                          </a:solidFill>
                          <a:latin typeface="Times New Roman"/>
                          <a:ea typeface="Times New Roman"/>
                          <a:cs typeface="Times New Roman"/>
                          <a:sym typeface="Times New Roman"/>
                        </a:rPr>
                        <a:t>Tìm kiếm tài liệu và thiết kế slide của nhóm</a:t>
                      </a:r>
                      <a:endParaRPr sz="1800" u="none" cap="none" strike="noStrike">
                        <a:solidFill>
                          <a:srgbClr val="171717"/>
                        </a:solidFill>
                        <a:latin typeface="Times New Roman"/>
                        <a:ea typeface="Times New Roman"/>
                        <a:cs typeface="Times New Roman"/>
                        <a:sym typeface="Times New Roman"/>
                      </a:endParaRPr>
                    </a:p>
                  </a:txBody>
                  <a:tcPr marT="45725" marB="45725" marR="91450" marL="91450"/>
                </a:tc>
              </a:tr>
              <a:tr h="228600">
                <a:tc>
                  <a:txBody>
                    <a:bodyPr/>
                    <a:lstStyle/>
                    <a:p>
                      <a:pPr indent="0" lvl="0" marL="0" marR="0" rtl="0" algn="l">
                        <a:lnSpc>
                          <a:spcPct val="100000"/>
                        </a:lnSpc>
                        <a:spcBef>
                          <a:spcPts val="0"/>
                        </a:spcBef>
                        <a:spcAft>
                          <a:spcPts val="0"/>
                        </a:spcAft>
                        <a:buClr>
                          <a:srgbClr val="000000"/>
                        </a:buClr>
                        <a:buSzPts val="1800"/>
                        <a:buFont typeface="Arial"/>
                        <a:buNone/>
                      </a:pPr>
                      <a:r>
                        <a:rPr i="1" lang="en-US" sz="1800" u="none" cap="none" strike="noStrike">
                          <a:solidFill>
                            <a:srgbClr val="171717"/>
                          </a:solidFill>
                          <a:latin typeface="Times New Roman"/>
                          <a:ea typeface="Times New Roman"/>
                          <a:cs typeface="Times New Roman"/>
                          <a:sym typeface="Times New Roman"/>
                        </a:rPr>
                        <a:t>Lê Đình Hiệp</a:t>
                      </a:r>
                      <a:endParaRPr i="1" sz="18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800" u="none" cap="none" strike="noStrike">
                          <a:solidFill>
                            <a:srgbClr val="171717"/>
                          </a:solidFill>
                          <a:latin typeface="Times New Roman"/>
                          <a:ea typeface="Times New Roman"/>
                          <a:cs typeface="Times New Roman"/>
                          <a:sym typeface="Times New Roman"/>
                        </a:rPr>
                        <a:t>Tổng hợp các nội dung, tìm kiếm tài liệu </a:t>
                      </a:r>
                      <a:endParaRPr sz="1800" u="none" cap="none" strike="noStrike">
                        <a:solidFill>
                          <a:srgbClr val="171717"/>
                        </a:solidFill>
                        <a:latin typeface="Times New Roman"/>
                        <a:ea typeface="Times New Roman"/>
                        <a:cs typeface="Times New Roman"/>
                        <a:sym typeface="Times New Roman"/>
                      </a:endParaRPr>
                    </a:p>
                  </a:txBody>
                  <a:tcPr marT="45725" marB="45725" marR="91450" marL="91450"/>
                </a:tc>
              </a:tr>
              <a:tr h="228600">
                <a:tc>
                  <a:txBody>
                    <a:bodyPr/>
                    <a:lstStyle/>
                    <a:p>
                      <a:pPr indent="0" lvl="0" marL="0" marR="0" rtl="0" algn="l">
                        <a:lnSpc>
                          <a:spcPct val="100000"/>
                        </a:lnSpc>
                        <a:spcBef>
                          <a:spcPts val="0"/>
                        </a:spcBef>
                        <a:spcAft>
                          <a:spcPts val="0"/>
                        </a:spcAft>
                        <a:buClr>
                          <a:srgbClr val="000000"/>
                        </a:buClr>
                        <a:buSzPts val="1800"/>
                        <a:buFont typeface="Arial"/>
                        <a:buNone/>
                      </a:pPr>
                      <a:r>
                        <a:rPr i="1" lang="en-US" sz="1800" u="none" cap="none" strike="noStrike">
                          <a:solidFill>
                            <a:srgbClr val="171717"/>
                          </a:solidFill>
                          <a:latin typeface="Times New Roman"/>
                          <a:ea typeface="Times New Roman"/>
                          <a:cs typeface="Times New Roman"/>
                          <a:sym typeface="Times New Roman"/>
                        </a:rPr>
                        <a:t>Nguyễn Đức Duy </a:t>
                      </a:r>
                      <a:endParaRPr i="1" sz="18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800" u="none" cap="none" strike="noStrike">
                          <a:solidFill>
                            <a:srgbClr val="171717"/>
                          </a:solidFill>
                          <a:latin typeface="Times New Roman"/>
                          <a:ea typeface="Times New Roman"/>
                          <a:cs typeface="Times New Roman"/>
                          <a:sym typeface="Times New Roman"/>
                        </a:rPr>
                        <a:t>Tìm kiếm tài liệu và tổng hợp lại báo cáo</a:t>
                      </a:r>
                      <a:endParaRPr sz="1800" u="none" cap="none" strike="noStrike">
                        <a:solidFill>
                          <a:srgbClr val="171717"/>
                        </a:solidFill>
                        <a:latin typeface="Times New Roman"/>
                        <a:ea typeface="Times New Roman"/>
                        <a:cs typeface="Times New Roman"/>
                        <a:sym typeface="Times New Roman"/>
                      </a:endParaRPr>
                    </a:p>
                  </a:txBody>
                  <a:tcPr marT="45725" marB="45725" marR="91450" marL="91450"/>
                </a:tc>
              </a:tr>
              <a:tr h="228600">
                <a:tc>
                  <a:txBody>
                    <a:bodyPr/>
                    <a:lstStyle/>
                    <a:p>
                      <a:pPr indent="0" lvl="0" marL="0" marR="0" rtl="0" algn="l">
                        <a:lnSpc>
                          <a:spcPct val="100000"/>
                        </a:lnSpc>
                        <a:spcBef>
                          <a:spcPts val="0"/>
                        </a:spcBef>
                        <a:spcAft>
                          <a:spcPts val="0"/>
                        </a:spcAft>
                        <a:buNone/>
                      </a:pPr>
                      <a:r>
                        <a:rPr i="1" lang="en-US" sz="1800" u="none" cap="none" strike="noStrike">
                          <a:solidFill>
                            <a:srgbClr val="171717"/>
                          </a:solidFill>
                          <a:latin typeface="Times New Roman"/>
                          <a:ea typeface="Times New Roman"/>
                          <a:cs typeface="Times New Roman"/>
                          <a:sym typeface="Times New Roman"/>
                        </a:rPr>
                        <a:t>Ngô Viết Sang </a:t>
                      </a:r>
                      <a:endParaRPr i="1" sz="18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171717"/>
                        </a:buClr>
                        <a:buSzPts val="1800"/>
                        <a:buFont typeface="Arial"/>
                        <a:buNone/>
                      </a:pPr>
                      <a:r>
                        <a:rPr lang="en-US" sz="1800" u="none" cap="none" strike="noStrike">
                          <a:solidFill>
                            <a:srgbClr val="171717"/>
                          </a:solidFill>
                          <a:latin typeface="Times New Roman"/>
                          <a:ea typeface="Times New Roman"/>
                          <a:cs typeface="Times New Roman"/>
                          <a:sym typeface="Times New Roman"/>
                        </a:rPr>
                        <a:t>Tìm</a:t>
                      </a:r>
                      <a:r>
                        <a:rPr lang="en-US" sz="1800" u="none" cap="none" strike="noStrike">
                          <a:solidFill>
                            <a:srgbClr val="171717"/>
                          </a:solidFill>
                          <a:latin typeface="Times New Roman"/>
                          <a:ea typeface="Times New Roman"/>
                          <a:cs typeface="Times New Roman"/>
                          <a:sym typeface="Times New Roman"/>
                        </a:rPr>
                        <a:t> kiếm tài liệu về sản phẩm</a:t>
                      </a:r>
                      <a:endParaRPr sz="1800" u="none" cap="none" strike="noStrike">
                        <a:solidFill>
                          <a:srgbClr val="171717"/>
                        </a:solidFill>
                        <a:latin typeface="Times New Roman"/>
                        <a:ea typeface="Times New Roman"/>
                        <a:cs typeface="Times New Roman"/>
                        <a:sym typeface="Times New Roman"/>
                      </a:endParaRPr>
                    </a:p>
                  </a:txBody>
                  <a:tcPr marT="45725" marB="45725" marR="91450" marL="91450"/>
                </a:tc>
              </a:tr>
              <a:tr h="228600">
                <a:tc>
                  <a:txBody>
                    <a:bodyPr/>
                    <a:lstStyle/>
                    <a:p>
                      <a:pPr indent="0" lvl="0" marL="0" marR="0" rtl="0" algn="l">
                        <a:lnSpc>
                          <a:spcPct val="100000"/>
                        </a:lnSpc>
                        <a:spcBef>
                          <a:spcPts val="0"/>
                        </a:spcBef>
                        <a:spcAft>
                          <a:spcPts val="0"/>
                        </a:spcAft>
                        <a:buNone/>
                      </a:pPr>
                      <a:r>
                        <a:rPr i="1" lang="en-US" sz="1800" u="none" cap="none" strike="noStrike">
                          <a:solidFill>
                            <a:srgbClr val="171717"/>
                          </a:solidFill>
                          <a:latin typeface="Times New Roman"/>
                          <a:ea typeface="Times New Roman"/>
                          <a:cs typeface="Times New Roman"/>
                          <a:sym typeface="Times New Roman"/>
                        </a:rPr>
                        <a:t>Đào Thanh Lâm </a:t>
                      </a:r>
                      <a:endParaRPr i="1" sz="18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800" u="none" cap="none" strike="noStrike">
                          <a:solidFill>
                            <a:srgbClr val="171717"/>
                          </a:solidFill>
                          <a:latin typeface="Times New Roman"/>
                          <a:ea typeface="Times New Roman"/>
                          <a:cs typeface="Times New Roman"/>
                          <a:sym typeface="Times New Roman"/>
                        </a:rPr>
                        <a:t>Thiết</a:t>
                      </a:r>
                      <a:r>
                        <a:rPr lang="en-US" sz="1800" u="none" cap="none" strike="noStrike">
                          <a:solidFill>
                            <a:srgbClr val="171717"/>
                          </a:solidFill>
                          <a:latin typeface="Times New Roman"/>
                          <a:ea typeface="Times New Roman"/>
                          <a:cs typeface="Times New Roman"/>
                          <a:sym typeface="Times New Roman"/>
                        </a:rPr>
                        <a:t> kế slide, tìm tài liệu và quay phim</a:t>
                      </a:r>
                      <a:endParaRPr sz="1800" u="none" cap="none" strike="noStrike">
                        <a:solidFill>
                          <a:srgbClr val="171717"/>
                        </a:solidFill>
                        <a:latin typeface="Times New Roman"/>
                        <a:ea typeface="Times New Roman"/>
                        <a:cs typeface="Times New Roman"/>
                        <a:sym typeface="Times New Roman"/>
                      </a:endParaRPr>
                    </a:p>
                  </a:txBody>
                  <a:tcPr marT="45725" marB="45725" marR="91450" marL="91450"/>
                </a:tc>
              </a:tr>
              <a:tr h="228600">
                <a:tc>
                  <a:txBody>
                    <a:bodyPr/>
                    <a:lstStyle/>
                    <a:p>
                      <a:pPr indent="0" lvl="0" marL="0" marR="0" rtl="0" algn="l">
                        <a:lnSpc>
                          <a:spcPct val="100000"/>
                        </a:lnSpc>
                        <a:spcBef>
                          <a:spcPts val="0"/>
                        </a:spcBef>
                        <a:spcAft>
                          <a:spcPts val="0"/>
                        </a:spcAft>
                        <a:buNone/>
                      </a:pPr>
                      <a:r>
                        <a:rPr i="1" lang="en-US" sz="1800" u="none" cap="none" strike="noStrike">
                          <a:solidFill>
                            <a:srgbClr val="171717"/>
                          </a:solidFill>
                          <a:latin typeface="Times New Roman"/>
                          <a:ea typeface="Times New Roman"/>
                          <a:cs typeface="Times New Roman"/>
                          <a:sym typeface="Times New Roman"/>
                        </a:rPr>
                        <a:t>Nguyễn Thị Trang</a:t>
                      </a:r>
                      <a:endParaRPr i="1" sz="18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800" u="none" cap="none" strike="noStrike">
                          <a:solidFill>
                            <a:srgbClr val="171717"/>
                          </a:solidFill>
                          <a:latin typeface="Times New Roman"/>
                          <a:ea typeface="Times New Roman"/>
                          <a:cs typeface="Times New Roman"/>
                          <a:sym typeface="Times New Roman"/>
                        </a:rPr>
                        <a:t>Thiết</a:t>
                      </a:r>
                      <a:r>
                        <a:rPr lang="en-US" sz="1800" u="none" cap="none" strike="noStrike">
                          <a:solidFill>
                            <a:srgbClr val="171717"/>
                          </a:solidFill>
                          <a:latin typeface="Times New Roman"/>
                          <a:ea typeface="Times New Roman"/>
                          <a:cs typeface="Times New Roman"/>
                          <a:sym typeface="Times New Roman"/>
                        </a:rPr>
                        <a:t> kế slide, video và thuyết trình</a:t>
                      </a:r>
                      <a:endParaRPr sz="1800" u="none" cap="none" strike="noStrike">
                        <a:solidFill>
                          <a:srgbClr val="171717"/>
                        </a:solidFill>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0"/>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8" name="Google Shape;438;p30"/>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2.6. Thiết kế mỹ thuật dòng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439" name="Google Shape;439;p3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ô màu 2015 bmw i8 - Trang Tô Màu Cho Bé" id="440" name="Google Shape;440;p30"/>
          <p:cNvPicPr preferRelativeResize="0"/>
          <p:nvPr/>
        </p:nvPicPr>
        <p:blipFill rotWithShape="1">
          <a:blip r:embed="rId3">
            <a:alphaModFix/>
          </a:blip>
          <a:srcRect b="0" l="0" r="0" t="0"/>
          <a:stretch/>
        </p:blipFill>
        <p:spPr>
          <a:xfrm>
            <a:off x="307975" y="1051126"/>
            <a:ext cx="4122719" cy="2911274"/>
          </a:xfrm>
          <a:prstGeom prst="rect">
            <a:avLst/>
          </a:prstGeom>
          <a:noFill/>
          <a:ln>
            <a:noFill/>
          </a:ln>
        </p:spPr>
      </p:pic>
      <p:pic>
        <p:nvPicPr>
          <p:cNvPr descr="BMW i8 – Thông số kĩ thuật, giá bán và phiên bản giới hạn" id="441" name="Google Shape;441;p30"/>
          <p:cNvPicPr preferRelativeResize="0"/>
          <p:nvPr/>
        </p:nvPicPr>
        <p:blipFill rotWithShape="1">
          <a:blip r:embed="rId4">
            <a:alphaModFix/>
          </a:blip>
          <a:srcRect b="0" l="0" r="0" t="0"/>
          <a:stretch/>
        </p:blipFill>
        <p:spPr>
          <a:xfrm>
            <a:off x="4704063" y="1051126"/>
            <a:ext cx="4341104" cy="2911274"/>
          </a:xfrm>
          <a:prstGeom prst="rect">
            <a:avLst/>
          </a:prstGeom>
          <a:noFill/>
          <a:ln>
            <a:noFill/>
          </a:ln>
        </p:spPr>
      </p:pic>
      <p:sp>
        <p:nvSpPr>
          <p:cNvPr id="442" name="Google Shape;442;p30"/>
          <p:cNvSpPr txBox="1"/>
          <p:nvPr/>
        </p:nvSpPr>
        <p:spPr>
          <a:xfrm>
            <a:off x="1326907" y="4079494"/>
            <a:ext cx="208485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000" u="none" cap="none" strike="noStrike">
                <a:solidFill>
                  <a:srgbClr val="000000"/>
                </a:solidFill>
                <a:latin typeface="Times New Roman"/>
                <a:ea typeface="Times New Roman"/>
                <a:cs typeface="Times New Roman"/>
                <a:sym typeface="Times New Roman"/>
              </a:rPr>
              <a:t>Bản vẽ phác thảo</a:t>
            </a:r>
            <a:endParaRPr b="0" i="1" sz="2000" u="none" cap="none" strike="noStrike">
              <a:solidFill>
                <a:srgbClr val="000000"/>
              </a:solidFill>
              <a:latin typeface="Times New Roman"/>
              <a:ea typeface="Times New Roman"/>
              <a:cs typeface="Times New Roman"/>
              <a:sym typeface="Times New Roman"/>
            </a:endParaRPr>
          </a:p>
        </p:txBody>
      </p:sp>
      <p:sp>
        <p:nvSpPr>
          <p:cNvPr id="443" name="Google Shape;443;p30"/>
          <p:cNvSpPr txBox="1"/>
          <p:nvPr/>
        </p:nvSpPr>
        <p:spPr>
          <a:xfrm>
            <a:off x="5842348" y="4079494"/>
            <a:ext cx="25904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000" u="none" cap="none" strike="noStrike">
                <a:solidFill>
                  <a:srgbClr val="000000"/>
                </a:solidFill>
                <a:latin typeface="Times New Roman"/>
                <a:ea typeface="Times New Roman"/>
                <a:cs typeface="Times New Roman"/>
                <a:sym typeface="Times New Roman"/>
              </a:rPr>
              <a:t>Phối cảnh mẫu thiết kế </a:t>
            </a:r>
            <a:endParaRPr b="0" i="1" sz="2000" u="none" cap="none" strike="noStrike">
              <a:solidFill>
                <a:srgbClr val="000000"/>
              </a:solidFill>
              <a:latin typeface="Times New Roman"/>
              <a:ea typeface="Times New Roman"/>
              <a:cs typeface="Times New Roman"/>
              <a:sym typeface="Times New Roman"/>
            </a:endParaRPr>
          </a:p>
        </p:txBody>
      </p:sp>
      <p:sp>
        <p:nvSpPr>
          <p:cNvPr id="444" name="Google Shape;444;p30"/>
          <p:cNvSpPr txBox="1"/>
          <p:nvPr/>
        </p:nvSpPr>
        <p:spPr>
          <a:xfrm>
            <a:off x="460375" y="743349"/>
            <a:ext cx="45516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Phác thảo và lên ý tưởng sản phẩm</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1"/>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0" name="Google Shape;450;p31"/>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2.7. Thiết kế kỹ thuật dòng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451" name="Google Shape;451;p3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2" name="Google Shape;452;p31"/>
          <p:cNvSpPr txBox="1"/>
          <p:nvPr/>
        </p:nvSpPr>
        <p:spPr>
          <a:xfrm>
            <a:off x="460375" y="743349"/>
            <a:ext cx="626174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Bản thiết kế kĩ thuật</a:t>
            </a:r>
            <a:endParaRPr b="0" i="0" sz="2000" u="none" cap="none" strike="noStrike">
              <a:solidFill>
                <a:srgbClr val="000000"/>
              </a:solidFill>
              <a:latin typeface="Times New Roman"/>
              <a:ea typeface="Times New Roman"/>
              <a:cs typeface="Times New Roman"/>
              <a:sym typeface="Times New Roman"/>
            </a:endParaRPr>
          </a:p>
        </p:txBody>
      </p:sp>
      <p:pic>
        <p:nvPicPr>
          <p:cNvPr descr="BMW i8 Roadster blueprint | Bmw i8, Bmw sketch, Bmw" id="453" name="Google Shape;453;p31"/>
          <p:cNvPicPr preferRelativeResize="0"/>
          <p:nvPr/>
        </p:nvPicPr>
        <p:blipFill rotWithShape="1">
          <a:blip r:embed="rId3">
            <a:alphaModFix/>
          </a:blip>
          <a:srcRect b="0" l="0" r="0" t="0"/>
          <a:stretch/>
        </p:blipFill>
        <p:spPr>
          <a:xfrm>
            <a:off x="307975" y="1302194"/>
            <a:ext cx="4204855" cy="3073422"/>
          </a:xfrm>
          <a:prstGeom prst="rect">
            <a:avLst/>
          </a:prstGeom>
          <a:noFill/>
          <a:ln>
            <a:noFill/>
          </a:ln>
        </p:spPr>
      </p:pic>
      <p:pic>
        <p:nvPicPr>
          <p:cNvPr descr="BMW i8 vector drawing" id="454" name="Google Shape;454;p31"/>
          <p:cNvPicPr preferRelativeResize="0"/>
          <p:nvPr/>
        </p:nvPicPr>
        <p:blipFill rotWithShape="1">
          <a:blip r:embed="rId4">
            <a:alphaModFix/>
          </a:blip>
          <a:srcRect b="0" l="0" r="0" t="0"/>
          <a:stretch/>
        </p:blipFill>
        <p:spPr>
          <a:xfrm>
            <a:off x="4939145" y="1302195"/>
            <a:ext cx="4204854" cy="307342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2"/>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0" name="Google Shape;460;p32"/>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2.7. Thiết kế kỹ thuật dòng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461" name="Google Shape;461;p3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2" name="Google Shape;462;p32"/>
          <p:cNvSpPr txBox="1"/>
          <p:nvPr/>
        </p:nvSpPr>
        <p:spPr>
          <a:xfrm>
            <a:off x="460375" y="799700"/>
            <a:ext cx="313626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71717"/>
                </a:solidFill>
                <a:latin typeface="Times New Roman"/>
                <a:ea typeface="Times New Roman"/>
                <a:cs typeface="Times New Roman"/>
                <a:sym typeface="Times New Roman"/>
              </a:rPr>
              <a:t>Thiết kế, chế thử sản phẩm và thông số kỹ thuật</a:t>
            </a:r>
            <a:endParaRPr/>
          </a:p>
        </p:txBody>
      </p:sp>
      <p:pic>
        <p:nvPicPr>
          <p:cNvPr descr="The New 2018 Bmw I8 Coupe And Roadster News, Specs, Photos, Uk Prices" id="463" name="Google Shape;463;p32"/>
          <p:cNvPicPr preferRelativeResize="0"/>
          <p:nvPr/>
        </p:nvPicPr>
        <p:blipFill rotWithShape="1">
          <a:blip r:embed="rId3">
            <a:alphaModFix/>
          </a:blip>
          <a:srcRect b="0" l="0" r="0" t="0"/>
          <a:stretch/>
        </p:blipFill>
        <p:spPr>
          <a:xfrm>
            <a:off x="0" y="1563937"/>
            <a:ext cx="4220289" cy="2883372"/>
          </a:xfrm>
          <a:prstGeom prst="rect">
            <a:avLst/>
          </a:prstGeom>
          <a:noFill/>
          <a:ln>
            <a:noFill/>
          </a:ln>
        </p:spPr>
      </p:pic>
      <p:pic>
        <p:nvPicPr>
          <p:cNvPr descr="Ảnh có chứa bàn&#10;&#10;Mô tả được tạo tự động" id="464" name="Google Shape;464;p32"/>
          <p:cNvPicPr preferRelativeResize="0"/>
          <p:nvPr/>
        </p:nvPicPr>
        <p:blipFill rotWithShape="1">
          <a:blip r:embed="rId4">
            <a:alphaModFix/>
          </a:blip>
          <a:srcRect b="0" l="0" r="0" t="0"/>
          <a:stretch/>
        </p:blipFill>
        <p:spPr>
          <a:xfrm>
            <a:off x="4260268" y="0"/>
            <a:ext cx="492371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3"/>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0" name="Google Shape;470;p33"/>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2.7. Thiết kế kỹ thuật dòng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471" name="Google Shape;471;p3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72" name="Google Shape;472;p33"/>
          <p:cNvPicPr preferRelativeResize="0"/>
          <p:nvPr/>
        </p:nvPicPr>
        <p:blipFill rotWithShape="1">
          <a:blip r:embed="rId3">
            <a:alphaModFix/>
          </a:blip>
          <a:srcRect b="0" l="0" r="0" t="0"/>
          <a:stretch/>
        </p:blipFill>
        <p:spPr>
          <a:xfrm>
            <a:off x="460375" y="1434921"/>
            <a:ext cx="4489665" cy="1929153"/>
          </a:xfrm>
          <a:prstGeom prst="rect">
            <a:avLst/>
          </a:prstGeom>
          <a:noFill/>
          <a:ln>
            <a:noFill/>
          </a:ln>
        </p:spPr>
      </p:pic>
      <p:pic>
        <p:nvPicPr>
          <p:cNvPr id="473" name="Google Shape;473;p33"/>
          <p:cNvPicPr preferRelativeResize="0"/>
          <p:nvPr/>
        </p:nvPicPr>
        <p:blipFill rotWithShape="1">
          <a:blip r:embed="rId4">
            <a:alphaModFix/>
          </a:blip>
          <a:srcRect b="0" l="0" r="0" t="0"/>
          <a:stretch/>
        </p:blipFill>
        <p:spPr>
          <a:xfrm>
            <a:off x="5358559" y="1434921"/>
            <a:ext cx="3190852" cy="1929152"/>
          </a:xfrm>
          <a:prstGeom prst="rect">
            <a:avLst/>
          </a:prstGeom>
          <a:noFill/>
          <a:ln>
            <a:noFill/>
          </a:ln>
        </p:spPr>
      </p:pic>
      <p:sp>
        <p:nvSpPr>
          <p:cNvPr id="474" name="Google Shape;474;p33"/>
          <p:cNvSpPr txBox="1"/>
          <p:nvPr/>
        </p:nvSpPr>
        <p:spPr>
          <a:xfrm>
            <a:off x="2580641" y="3611054"/>
            <a:ext cx="39827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none" cap="none" strike="noStrike">
                <a:solidFill>
                  <a:srgbClr val="000000"/>
                </a:solidFill>
                <a:latin typeface="Times New Roman"/>
                <a:ea typeface="Times New Roman"/>
                <a:cs typeface="Times New Roman"/>
                <a:sym typeface="Times New Roman"/>
              </a:rPr>
              <a:t>Quy trình lắp ráp động cơ sản phẩm</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4"/>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0" name="Google Shape;480;p34"/>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2.8. Đánh giá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481" name="Google Shape;481;p3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2" name="Google Shape;482;p34"/>
          <p:cNvSpPr txBox="1"/>
          <p:nvPr/>
        </p:nvSpPr>
        <p:spPr>
          <a:xfrm>
            <a:off x="575886" y="775498"/>
            <a:ext cx="37490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Phản hồi và đánh giá khách hàng</a:t>
            </a:r>
            <a:endParaRPr b="0" i="0" sz="2000" u="none" cap="none" strike="noStrike">
              <a:solidFill>
                <a:srgbClr val="000000"/>
              </a:solidFill>
              <a:latin typeface="Times New Roman"/>
              <a:ea typeface="Times New Roman"/>
              <a:cs typeface="Times New Roman"/>
              <a:sym typeface="Times New Roman"/>
            </a:endParaRPr>
          </a:p>
        </p:txBody>
      </p:sp>
      <p:pic>
        <p:nvPicPr>
          <p:cNvPr id="483" name="Google Shape;483;p34"/>
          <p:cNvPicPr preferRelativeResize="0"/>
          <p:nvPr/>
        </p:nvPicPr>
        <p:blipFill rotWithShape="1">
          <a:blip r:embed="rId3">
            <a:alphaModFix/>
          </a:blip>
          <a:srcRect b="0" l="0" r="0" t="0"/>
          <a:stretch/>
        </p:blipFill>
        <p:spPr>
          <a:xfrm>
            <a:off x="841086" y="1191682"/>
            <a:ext cx="2900846" cy="3388942"/>
          </a:xfrm>
          <a:prstGeom prst="rect">
            <a:avLst/>
          </a:prstGeom>
          <a:noFill/>
          <a:ln>
            <a:noFill/>
          </a:ln>
        </p:spPr>
      </p:pic>
      <p:pic>
        <p:nvPicPr>
          <p:cNvPr id="484" name="Google Shape;484;p34"/>
          <p:cNvPicPr preferRelativeResize="0"/>
          <p:nvPr/>
        </p:nvPicPr>
        <p:blipFill rotWithShape="1">
          <a:blip r:embed="rId4">
            <a:alphaModFix/>
          </a:blip>
          <a:srcRect b="0" l="0" r="0" t="0"/>
          <a:stretch/>
        </p:blipFill>
        <p:spPr>
          <a:xfrm>
            <a:off x="3741932" y="1191682"/>
            <a:ext cx="4883319" cy="33889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5"/>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0" name="Google Shape;490;p35"/>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2.5. Đánh giá sản phẩm</a:t>
            </a:r>
            <a:endParaRPr b="1" sz="2000">
              <a:solidFill>
                <a:srgbClr val="171717"/>
              </a:solidFill>
              <a:latin typeface="Times New Roman"/>
              <a:ea typeface="Times New Roman"/>
              <a:cs typeface="Times New Roman"/>
              <a:sym typeface="Times New Roman"/>
            </a:endParaRPr>
          </a:p>
        </p:txBody>
      </p:sp>
      <p:sp>
        <p:nvSpPr>
          <p:cNvPr descr="BMW Series 3 2021: giá lăn bánh 7/2022, TSKT, đánh giá chi tiết" id="491" name="Google Shape;491;p3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92" name="Google Shape;492;p35"/>
          <p:cNvPicPr preferRelativeResize="0"/>
          <p:nvPr/>
        </p:nvPicPr>
        <p:blipFill rotWithShape="1">
          <a:blip r:embed="rId3">
            <a:alphaModFix/>
          </a:blip>
          <a:srcRect b="0" l="0" r="0" t="0"/>
          <a:stretch/>
        </p:blipFill>
        <p:spPr>
          <a:xfrm>
            <a:off x="0" y="1221707"/>
            <a:ext cx="4900812" cy="3374992"/>
          </a:xfrm>
          <a:prstGeom prst="rect">
            <a:avLst/>
          </a:prstGeom>
          <a:noFill/>
          <a:ln>
            <a:noFill/>
          </a:ln>
        </p:spPr>
      </p:pic>
      <p:pic>
        <p:nvPicPr>
          <p:cNvPr id="493" name="Google Shape;493;p35"/>
          <p:cNvPicPr preferRelativeResize="0"/>
          <p:nvPr/>
        </p:nvPicPr>
        <p:blipFill rotWithShape="1">
          <a:blip r:embed="rId4">
            <a:alphaModFix/>
          </a:blip>
          <a:srcRect b="0" l="0" r="0" t="0"/>
          <a:stretch/>
        </p:blipFill>
        <p:spPr>
          <a:xfrm>
            <a:off x="4900812" y="1221707"/>
            <a:ext cx="4334153" cy="3374992"/>
          </a:xfrm>
          <a:prstGeom prst="rect">
            <a:avLst/>
          </a:prstGeom>
          <a:noFill/>
          <a:ln>
            <a:noFill/>
          </a:ln>
        </p:spPr>
      </p:pic>
      <p:sp>
        <p:nvSpPr>
          <p:cNvPr id="494" name="Google Shape;494;p35"/>
          <p:cNvSpPr txBox="1"/>
          <p:nvPr/>
        </p:nvSpPr>
        <p:spPr>
          <a:xfrm>
            <a:off x="575886" y="775498"/>
            <a:ext cx="37490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Phản hồi và đánh giá khách hàng</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6"/>
          <p:cNvSpPr txBox="1"/>
          <p:nvPr>
            <p:ph type="title"/>
          </p:nvPr>
        </p:nvSpPr>
        <p:spPr>
          <a:xfrm>
            <a:off x="1477843" y="1992316"/>
            <a:ext cx="2917252"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Phân tích, đánh giá mỹ thuật sản phẩm</a:t>
            </a:r>
            <a:endParaRPr>
              <a:solidFill>
                <a:srgbClr val="171717"/>
              </a:solidFill>
              <a:latin typeface="Times New Roman"/>
              <a:ea typeface="Times New Roman"/>
              <a:cs typeface="Times New Roman"/>
              <a:sym typeface="Times New Roman"/>
            </a:endParaRPr>
          </a:p>
        </p:txBody>
      </p:sp>
      <p:sp>
        <p:nvSpPr>
          <p:cNvPr id="500" name="Google Shape;500;p36"/>
          <p:cNvSpPr txBox="1"/>
          <p:nvPr>
            <p:ph idx="4" type="title"/>
          </p:nvPr>
        </p:nvSpPr>
        <p:spPr>
          <a:xfrm>
            <a:off x="4802663" y="2520016"/>
            <a:ext cx="3153566"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Các yếu tố chính trong thiết kế mỹ thuật</a:t>
            </a:r>
            <a:endParaRPr>
              <a:solidFill>
                <a:srgbClr val="171717"/>
              </a:solidFill>
              <a:latin typeface="Times New Roman"/>
              <a:ea typeface="Times New Roman"/>
              <a:cs typeface="Times New Roman"/>
              <a:sym typeface="Times New Roman"/>
            </a:endParaRPr>
          </a:p>
        </p:txBody>
      </p:sp>
      <p:sp>
        <p:nvSpPr>
          <p:cNvPr id="501" name="Google Shape;501;p36"/>
          <p:cNvSpPr txBox="1"/>
          <p:nvPr>
            <p:ph idx="6" type="title"/>
          </p:nvPr>
        </p:nvSpPr>
        <p:spPr>
          <a:xfrm>
            <a:off x="890250" y="3053021"/>
            <a:ext cx="3442500"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Nguyên tắc bố cục trong thiết kế mỹ thuật công nghiệp</a:t>
            </a:r>
            <a:endParaRPr>
              <a:solidFill>
                <a:srgbClr val="171717"/>
              </a:solidFill>
              <a:latin typeface="Times New Roman"/>
              <a:ea typeface="Times New Roman"/>
              <a:cs typeface="Times New Roman"/>
              <a:sym typeface="Times New Roman"/>
            </a:endParaRPr>
          </a:p>
        </p:txBody>
      </p:sp>
      <p:sp>
        <p:nvSpPr>
          <p:cNvPr id="502" name="Google Shape;502;p36"/>
          <p:cNvSpPr txBox="1"/>
          <p:nvPr>
            <p:ph idx="15"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3. Tổng kết và đánh giá sản phẩm</a:t>
            </a:r>
            <a:endParaRPr>
              <a:solidFill>
                <a:srgbClr val="171717"/>
              </a:solidFill>
              <a:latin typeface="Times New Roman"/>
              <a:ea typeface="Times New Roman"/>
              <a:cs typeface="Times New Roman"/>
              <a:sym typeface="Times New Roman"/>
            </a:endParaRPr>
          </a:p>
        </p:txBody>
      </p:sp>
      <p:sp>
        <p:nvSpPr>
          <p:cNvPr id="503" name="Google Shape;503;p36"/>
          <p:cNvSpPr txBox="1"/>
          <p:nvPr/>
        </p:nvSpPr>
        <p:spPr>
          <a:xfrm>
            <a:off x="4332750" y="1459200"/>
            <a:ext cx="478500" cy="30081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700"/>
              <a:buFont typeface="Arial"/>
              <a:buNone/>
            </a:pPr>
            <a:r>
              <a:t/>
            </a:r>
            <a:endParaRPr b="0" i="0" sz="2700" u="none" cap="none" strike="noStrike">
              <a:solidFill>
                <a:srgbClr val="171717"/>
              </a:solidFill>
              <a:latin typeface="Times New Roman"/>
              <a:ea typeface="Times New Roman"/>
              <a:cs typeface="Times New Roman"/>
              <a:sym typeface="Times New Roman"/>
            </a:endParaRPr>
          </a:p>
        </p:txBody>
      </p:sp>
      <p:sp>
        <p:nvSpPr>
          <p:cNvPr id="504" name="Google Shape;504;p36"/>
          <p:cNvSpPr/>
          <p:nvPr/>
        </p:nvSpPr>
        <p:spPr>
          <a:xfrm>
            <a:off x="138545" y="2729345"/>
            <a:ext cx="751706" cy="2001982"/>
          </a:xfrm>
          <a:prstGeom prst="rect">
            <a:avLst/>
          </a:prstGeom>
          <a:solidFill>
            <a:srgbClr val="F9F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51147351745 Genuine BMW Trunk Lid Emblem | BMW Parts Deal" id="509" name="Google Shape;509;p37"/>
          <p:cNvPicPr preferRelativeResize="0"/>
          <p:nvPr/>
        </p:nvPicPr>
        <p:blipFill rotWithShape="1">
          <a:blip r:embed="rId3">
            <a:alphaModFix/>
          </a:blip>
          <a:srcRect b="0" l="0" r="0" t="0"/>
          <a:stretch/>
        </p:blipFill>
        <p:spPr>
          <a:xfrm>
            <a:off x="3806246" y="3097322"/>
            <a:ext cx="1380418" cy="1380418"/>
          </a:xfrm>
          <a:prstGeom prst="rect">
            <a:avLst/>
          </a:prstGeom>
          <a:noFill/>
          <a:ln>
            <a:noFill/>
          </a:ln>
        </p:spPr>
      </p:pic>
      <p:sp>
        <p:nvSpPr>
          <p:cNvPr id="510" name="Google Shape;510;p37"/>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BMW i8 2020 hình ảnh nội thất The i8 models' engaging interior design is accentuated by the standard Carbon Fiber Interior Trim." id="511" name="Google Shape;511;p37"/>
          <p:cNvPicPr preferRelativeResize="0"/>
          <p:nvPr/>
        </p:nvPicPr>
        <p:blipFill rotWithShape="1">
          <a:blip r:embed="rId4">
            <a:alphaModFix/>
          </a:blip>
          <a:srcRect b="0" l="0" r="0" t="0"/>
          <a:stretch/>
        </p:blipFill>
        <p:spPr>
          <a:xfrm>
            <a:off x="807721" y="567870"/>
            <a:ext cx="3949782" cy="2220669"/>
          </a:xfrm>
          <a:prstGeom prst="rect">
            <a:avLst/>
          </a:prstGeom>
          <a:noFill/>
          <a:ln>
            <a:noFill/>
          </a:ln>
        </p:spPr>
      </p:pic>
      <p:pic>
        <p:nvPicPr>
          <p:cNvPr descr="Cặp siêu xe BMW i8 khoe vẻ đẹp trên đường phố Đà Nẵng - Báo Người lao động" id="512" name="Google Shape;512;p37"/>
          <p:cNvPicPr preferRelativeResize="0"/>
          <p:nvPr/>
        </p:nvPicPr>
        <p:blipFill rotWithShape="1">
          <a:blip r:embed="rId5">
            <a:alphaModFix/>
          </a:blip>
          <a:srcRect b="0" l="0" r="0" t="0"/>
          <a:stretch/>
        </p:blipFill>
        <p:spPr>
          <a:xfrm>
            <a:off x="4826382" y="565200"/>
            <a:ext cx="3876066" cy="2351479"/>
          </a:xfrm>
          <a:prstGeom prst="rect">
            <a:avLst/>
          </a:prstGeom>
          <a:noFill/>
          <a:ln>
            <a:noFill/>
          </a:ln>
        </p:spPr>
      </p:pic>
      <p:pic>
        <p:nvPicPr>
          <p:cNvPr descr="Cặp siêu xe BMW i8 khoe vẻ đẹp trên đường phố Đà Nẵng - Báo Người lao động" id="513" name="Google Shape;513;p37"/>
          <p:cNvPicPr preferRelativeResize="0"/>
          <p:nvPr/>
        </p:nvPicPr>
        <p:blipFill rotWithShape="1">
          <a:blip r:embed="rId6">
            <a:alphaModFix/>
          </a:blip>
          <a:srcRect b="0" l="0" r="0" t="0"/>
          <a:stretch/>
        </p:blipFill>
        <p:spPr>
          <a:xfrm>
            <a:off x="807721" y="2861864"/>
            <a:ext cx="2852110" cy="1621478"/>
          </a:xfrm>
          <a:prstGeom prst="rect">
            <a:avLst/>
          </a:prstGeom>
          <a:noFill/>
          <a:ln>
            <a:noFill/>
          </a:ln>
        </p:spPr>
      </p:pic>
      <p:sp>
        <p:nvSpPr>
          <p:cNvPr id="514" name="Google Shape;514;p37"/>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3.1. Phân tích, đánh giá mỹ thuật sản phẩm</a:t>
            </a:r>
            <a:endParaRPr b="1" sz="2000">
              <a:solidFill>
                <a:srgbClr val="171717"/>
              </a:solidFill>
              <a:latin typeface="Times New Roman"/>
              <a:ea typeface="Times New Roman"/>
              <a:cs typeface="Times New Roman"/>
              <a:sym typeface="Times New Roman"/>
            </a:endParaRPr>
          </a:p>
        </p:txBody>
      </p:sp>
      <p:sp>
        <p:nvSpPr>
          <p:cNvPr id="515" name="Google Shape;515;p37"/>
          <p:cNvSpPr/>
          <p:nvPr/>
        </p:nvSpPr>
        <p:spPr>
          <a:xfrm>
            <a:off x="3345752" y="1961507"/>
            <a:ext cx="2037425" cy="1323139"/>
          </a:xfrm>
          <a:prstGeom prst="ellipse">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 name="Google Shape;516;p37"/>
          <p:cNvSpPr txBox="1"/>
          <p:nvPr/>
        </p:nvSpPr>
        <p:spPr>
          <a:xfrm>
            <a:off x="3452825" y="4477750"/>
            <a:ext cx="20859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200" u="none" cap="none" strike="noStrike">
                <a:solidFill>
                  <a:srgbClr val="F1C232"/>
                </a:solidFill>
                <a:latin typeface="Times New Roman"/>
                <a:ea typeface="Times New Roman"/>
                <a:cs typeface="Times New Roman"/>
                <a:sym typeface="Times New Roman"/>
              </a:rPr>
              <a:t>MOODBOARD</a:t>
            </a:r>
            <a:endParaRPr b="0" i="1" sz="2200" u="none" cap="none" strike="noStrike">
              <a:solidFill>
                <a:srgbClr val="F1C232"/>
              </a:solidFill>
              <a:latin typeface="Times New Roman"/>
              <a:ea typeface="Times New Roman"/>
              <a:cs typeface="Times New Roman"/>
              <a:sym typeface="Times New Roman"/>
            </a:endParaRPr>
          </a:p>
        </p:txBody>
      </p:sp>
      <p:grpSp>
        <p:nvGrpSpPr>
          <p:cNvPr id="517" name="Google Shape;517;p37"/>
          <p:cNvGrpSpPr/>
          <p:nvPr/>
        </p:nvGrpSpPr>
        <p:grpSpPr>
          <a:xfrm>
            <a:off x="7454983" y="3013665"/>
            <a:ext cx="1247465" cy="1390518"/>
            <a:chOff x="7436466" y="2958465"/>
            <a:chExt cx="1289265" cy="1411519"/>
          </a:xfrm>
        </p:grpSpPr>
        <p:sp>
          <p:nvSpPr>
            <p:cNvPr id="518" name="Google Shape;518;p37"/>
            <p:cNvSpPr/>
            <p:nvPr/>
          </p:nvSpPr>
          <p:spPr>
            <a:xfrm>
              <a:off x="7436466" y="2958465"/>
              <a:ext cx="429755" cy="1411519"/>
            </a:xfrm>
            <a:prstGeom prst="rect">
              <a:avLst/>
            </a:prstGeom>
            <a:solidFill>
              <a:srgbClr val="EB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37"/>
            <p:cNvSpPr/>
            <p:nvPr/>
          </p:nvSpPr>
          <p:spPr>
            <a:xfrm>
              <a:off x="7866221" y="2958465"/>
              <a:ext cx="429755" cy="1411519"/>
            </a:xfrm>
            <a:prstGeom prst="rect">
              <a:avLst/>
            </a:prstGeom>
            <a:solidFill>
              <a:srgbClr val="FE89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0" name="Google Shape;520;p37"/>
            <p:cNvSpPr/>
            <p:nvPr/>
          </p:nvSpPr>
          <p:spPr>
            <a:xfrm>
              <a:off x="8295976" y="2958465"/>
              <a:ext cx="429755" cy="1411519"/>
            </a:xfrm>
            <a:prstGeom prst="rect">
              <a:avLst/>
            </a:prstGeom>
            <a:solidFill>
              <a:srgbClr val="2A2A2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BMW i8 Roadster: Roofless and ready - Online Car Marketplace for Used &amp; New  Cars" id="521" name="Google Shape;521;p37"/>
          <p:cNvPicPr preferRelativeResize="0"/>
          <p:nvPr/>
        </p:nvPicPr>
        <p:blipFill rotWithShape="1">
          <a:blip r:embed="rId8">
            <a:alphaModFix/>
          </a:blip>
          <a:srcRect b="0" l="0" r="0" t="0"/>
          <a:stretch/>
        </p:blipFill>
        <p:spPr>
          <a:xfrm>
            <a:off x="5226091" y="3013665"/>
            <a:ext cx="2085776" cy="139051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8"/>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7" name="Google Shape;527;p38"/>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3.1. Phân tích, đánh giá mỹ thuật sản phẩm</a:t>
            </a:r>
            <a:endParaRPr b="1" sz="2000">
              <a:solidFill>
                <a:srgbClr val="171717"/>
              </a:solidFill>
              <a:latin typeface="Times New Roman"/>
              <a:ea typeface="Times New Roman"/>
              <a:cs typeface="Times New Roman"/>
              <a:sym typeface="Times New Roman"/>
            </a:endParaRPr>
          </a:p>
        </p:txBody>
      </p:sp>
      <p:pic>
        <p:nvPicPr>
          <p:cNvPr descr="Go Green Leasing Twitter પર: &quot;🌟New car day!🌟 Look at this fabulous BMW I8  delivered to our very happy customer last week! What an amazing car!  Thankyou so much to our customer" id="528" name="Google Shape;528;p38"/>
          <p:cNvPicPr preferRelativeResize="0"/>
          <p:nvPr/>
        </p:nvPicPr>
        <p:blipFill rotWithShape="1">
          <a:blip r:embed="rId3">
            <a:alphaModFix/>
          </a:blip>
          <a:srcRect b="0" l="0" r="0" t="0"/>
          <a:stretch/>
        </p:blipFill>
        <p:spPr>
          <a:xfrm>
            <a:off x="4425071" y="2437371"/>
            <a:ext cx="4075453" cy="2250859"/>
          </a:xfrm>
          <a:prstGeom prst="rect">
            <a:avLst/>
          </a:prstGeom>
          <a:noFill/>
          <a:ln>
            <a:noFill/>
          </a:ln>
        </p:spPr>
      </p:pic>
      <p:sp>
        <p:nvSpPr>
          <p:cNvPr id="529" name="Google Shape;529;p38"/>
          <p:cNvSpPr/>
          <p:nvPr/>
        </p:nvSpPr>
        <p:spPr>
          <a:xfrm>
            <a:off x="3842555" y="851395"/>
            <a:ext cx="5240483"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i8 được trình làng dưới dạng concept tại triển lãm IAA 2009 dưới cái tên Vision Efficient Dynamics. Mang kiểu dáng của một chiếc xe thể thao 2+2, Vision Efficient Dynamics được nhắc đến với hệ thống động cơ hybrid siêu thân thiện, kế thừa danh hiệu ‘The Ultimatet Driving Machine.</a:t>
            </a:r>
            <a:endParaRPr b="0" i="0" sz="1600" u="none" cap="none" strike="noStrike">
              <a:solidFill>
                <a:srgbClr val="000000"/>
              </a:solidFill>
              <a:latin typeface="Times New Roman"/>
              <a:ea typeface="Times New Roman"/>
              <a:cs typeface="Times New Roman"/>
              <a:sym typeface="Times New Roman"/>
            </a:endParaRPr>
          </a:p>
        </p:txBody>
      </p:sp>
      <p:pic>
        <p:nvPicPr>
          <p:cNvPr descr="Nhìn lại hành trình từ tầm nhìn xe “xanh” trở thành biểu tượng thời thượng của BMW i8 ảnh 1" id="530" name="Google Shape;530;p38"/>
          <p:cNvPicPr preferRelativeResize="0"/>
          <p:nvPr/>
        </p:nvPicPr>
        <p:blipFill rotWithShape="1">
          <a:blip r:embed="rId4">
            <a:alphaModFix/>
          </a:blip>
          <a:srcRect b="0" l="0" r="0" t="0"/>
          <a:stretch/>
        </p:blipFill>
        <p:spPr>
          <a:xfrm>
            <a:off x="712874" y="610920"/>
            <a:ext cx="2811781" cy="2108836"/>
          </a:xfrm>
          <a:prstGeom prst="rect">
            <a:avLst/>
          </a:prstGeom>
          <a:noFill/>
          <a:ln>
            <a:noFill/>
          </a:ln>
        </p:spPr>
      </p:pic>
      <p:sp>
        <p:nvSpPr>
          <p:cNvPr id="531" name="Google Shape;531;p38"/>
          <p:cNvSpPr txBox="1"/>
          <p:nvPr/>
        </p:nvSpPr>
        <p:spPr>
          <a:xfrm>
            <a:off x="235961" y="2842373"/>
            <a:ext cx="410718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Dòng sản phẩm hướng tới tầng lớp trung và thượng lưu</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Hệ thống động cơ mạnh mẽ</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Đạt được nhiều giải thưởng như Động cơ của năm (2015-2019), Chiếc xe của năm (2014), Xe xanh của năm 2015...</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9"/>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 name="Google Shape;537;p39"/>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3.1. Phân tích, đánh giá mỹ thuật sản phẩm</a:t>
            </a:r>
            <a:endParaRPr b="1" sz="2000">
              <a:solidFill>
                <a:srgbClr val="171717"/>
              </a:solidFill>
              <a:latin typeface="Times New Roman"/>
              <a:ea typeface="Times New Roman"/>
              <a:cs typeface="Times New Roman"/>
              <a:sym typeface="Times New Roman"/>
            </a:endParaRPr>
          </a:p>
        </p:txBody>
      </p:sp>
      <p:sp>
        <p:nvSpPr>
          <p:cNvPr id="538" name="Google Shape;538;p39"/>
          <p:cNvSpPr txBox="1"/>
          <p:nvPr/>
        </p:nvSpPr>
        <p:spPr>
          <a:xfrm>
            <a:off x="4632960" y="1238863"/>
            <a:ext cx="429006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BMW i8 phù hợp với những đối tượng khách hàng yêu thích sự thể thao đam mê tốc độ.</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BMW i8 được tích hợp nhiều công nghệ như: hệ thống lái trợ lực điện, giảm chấn điện tử Dynamic Damper Control, kiểm soát hành trình Cruise Control với chức năng phanh tự động và hệ thống định vị Navigation Professional...</a:t>
            </a:r>
            <a:endParaRPr b="0" i="0" sz="1800" u="none" cap="none" strike="noStrike">
              <a:solidFill>
                <a:srgbClr val="000000"/>
              </a:solidFill>
              <a:latin typeface="Times New Roman"/>
              <a:ea typeface="Times New Roman"/>
              <a:cs typeface="Times New Roman"/>
              <a:sym typeface="Times New Roman"/>
            </a:endParaRPr>
          </a:p>
        </p:txBody>
      </p:sp>
      <p:pic>
        <p:nvPicPr>
          <p:cNvPr descr="BMW i8 2020 hình ảnh nội thất The driver's controls are conveniently within reach, including the Drive Mode selector buttons." id="539" name="Google Shape;539;p39"/>
          <p:cNvPicPr preferRelativeResize="0"/>
          <p:nvPr/>
        </p:nvPicPr>
        <p:blipFill rotWithShape="1">
          <a:blip r:embed="rId3">
            <a:alphaModFix/>
          </a:blip>
          <a:srcRect b="0" l="0" r="0" t="0"/>
          <a:stretch/>
        </p:blipFill>
        <p:spPr>
          <a:xfrm>
            <a:off x="99060" y="565201"/>
            <a:ext cx="2206836" cy="1240740"/>
          </a:xfrm>
          <a:prstGeom prst="rect">
            <a:avLst/>
          </a:prstGeom>
          <a:noFill/>
          <a:ln>
            <a:noFill/>
          </a:ln>
        </p:spPr>
      </p:pic>
      <p:pic>
        <p:nvPicPr>
          <p:cNvPr descr="BMW i8 2020 hình ảnh nội thất The i8 models' engaging interior design is accentuated by the standard Carbon Fiber Interior Trim." id="540" name="Google Shape;540;p39"/>
          <p:cNvPicPr preferRelativeResize="0"/>
          <p:nvPr/>
        </p:nvPicPr>
        <p:blipFill rotWithShape="1">
          <a:blip r:embed="rId4">
            <a:alphaModFix/>
          </a:blip>
          <a:srcRect b="0" l="0" r="0" t="0"/>
          <a:stretch/>
        </p:blipFill>
        <p:spPr>
          <a:xfrm>
            <a:off x="2305896" y="565200"/>
            <a:ext cx="2205144" cy="1239788"/>
          </a:xfrm>
          <a:prstGeom prst="rect">
            <a:avLst/>
          </a:prstGeom>
          <a:noFill/>
          <a:ln>
            <a:noFill/>
          </a:ln>
        </p:spPr>
      </p:pic>
      <p:pic>
        <p:nvPicPr>
          <p:cNvPr descr="BMW i8 2020 hình ảnh nội thất The standard 8.8" id="541" name="Google Shape;541;p39"/>
          <p:cNvPicPr preferRelativeResize="0"/>
          <p:nvPr/>
        </p:nvPicPr>
        <p:blipFill rotWithShape="1">
          <a:blip r:embed="rId5">
            <a:alphaModFix/>
          </a:blip>
          <a:srcRect b="0" l="0" r="0" t="0"/>
          <a:stretch/>
        </p:blipFill>
        <p:spPr>
          <a:xfrm>
            <a:off x="99060" y="1804989"/>
            <a:ext cx="2210878" cy="1243012"/>
          </a:xfrm>
          <a:prstGeom prst="rect">
            <a:avLst/>
          </a:prstGeom>
          <a:noFill/>
          <a:ln>
            <a:noFill/>
          </a:ln>
        </p:spPr>
      </p:pic>
      <p:pic>
        <p:nvPicPr>
          <p:cNvPr descr="BMW i8 2020 hình ảnh nội thất Your Head-Up Display gets a special update in SPORT mode with an rpm readout, gear indicator, and shift indicator." id="542" name="Google Shape;542;p39"/>
          <p:cNvPicPr preferRelativeResize="0"/>
          <p:nvPr/>
        </p:nvPicPr>
        <p:blipFill rotWithShape="1">
          <a:blip r:embed="rId6">
            <a:alphaModFix/>
          </a:blip>
          <a:srcRect b="0" l="0" r="0" t="0"/>
          <a:stretch/>
        </p:blipFill>
        <p:spPr>
          <a:xfrm>
            <a:off x="2305897" y="1804988"/>
            <a:ext cx="2205144" cy="1239788"/>
          </a:xfrm>
          <a:prstGeom prst="rect">
            <a:avLst/>
          </a:prstGeom>
          <a:noFill/>
          <a:ln>
            <a:noFill/>
          </a:ln>
        </p:spPr>
      </p:pic>
      <p:pic>
        <p:nvPicPr>
          <p:cNvPr descr="Hình ảnh nội thất BMW i8 2019 hình 3" id="543" name="Google Shape;543;p39"/>
          <p:cNvPicPr preferRelativeResize="0"/>
          <p:nvPr/>
        </p:nvPicPr>
        <p:blipFill rotWithShape="1">
          <a:blip r:embed="rId7">
            <a:alphaModFix/>
          </a:blip>
          <a:srcRect b="0" l="0" r="0" t="0"/>
          <a:stretch/>
        </p:blipFill>
        <p:spPr>
          <a:xfrm>
            <a:off x="99061" y="3044775"/>
            <a:ext cx="2206836" cy="1465301"/>
          </a:xfrm>
          <a:prstGeom prst="rect">
            <a:avLst/>
          </a:prstGeom>
          <a:noFill/>
          <a:ln>
            <a:noFill/>
          </a:ln>
        </p:spPr>
      </p:pic>
      <p:pic>
        <p:nvPicPr>
          <p:cNvPr descr="Hình ảnh nội thất BMW i8 2019 hình 7" id="544" name="Google Shape;544;p39"/>
          <p:cNvPicPr preferRelativeResize="0"/>
          <p:nvPr/>
        </p:nvPicPr>
        <p:blipFill rotWithShape="1">
          <a:blip r:embed="rId8">
            <a:alphaModFix/>
          </a:blip>
          <a:srcRect b="0" l="0" r="0" t="0"/>
          <a:stretch/>
        </p:blipFill>
        <p:spPr>
          <a:xfrm>
            <a:off x="2305896" y="3044775"/>
            <a:ext cx="2206837" cy="1465301"/>
          </a:xfrm>
          <a:prstGeom prst="rect">
            <a:avLst/>
          </a:prstGeom>
          <a:noFill/>
          <a:ln>
            <a:noFill/>
          </a:ln>
        </p:spPr>
      </p:pic>
      <p:sp>
        <p:nvSpPr>
          <p:cNvPr id="545" name="Google Shape;545;p39"/>
          <p:cNvSpPr txBox="1"/>
          <p:nvPr/>
        </p:nvSpPr>
        <p:spPr>
          <a:xfrm>
            <a:off x="480060" y="4510076"/>
            <a:ext cx="38281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none" cap="none" strike="noStrike">
                <a:solidFill>
                  <a:srgbClr val="000000"/>
                </a:solidFill>
                <a:latin typeface="Times New Roman"/>
                <a:ea typeface="Times New Roman"/>
                <a:cs typeface="Times New Roman"/>
                <a:sym typeface="Times New Roman"/>
              </a:rPr>
              <a:t>Một số hình ảnh nội thất của BMW i8</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5030571" y="442592"/>
            <a:ext cx="3325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rgbClr val="171717"/>
                </a:solidFill>
                <a:latin typeface="Times New Roman"/>
                <a:ea typeface="Times New Roman"/>
                <a:cs typeface="Times New Roman"/>
                <a:sym typeface="Times New Roman"/>
              </a:rPr>
              <a:t>Nghiên cứu tiền thiết kế</a:t>
            </a:r>
            <a:endParaRPr>
              <a:solidFill>
                <a:srgbClr val="171717"/>
              </a:solidFill>
              <a:latin typeface="Times New Roman"/>
              <a:ea typeface="Times New Roman"/>
              <a:cs typeface="Times New Roman"/>
              <a:sym typeface="Times New Roman"/>
            </a:endParaRPr>
          </a:p>
        </p:txBody>
      </p:sp>
      <p:sp>
        <p:nvSpPr>
          <p:cNvPr id="110" name="Google Shape;110;p4"/>
          <p:cNvSpPr txBox="1"/>
          <p:nvPr>
            <p:ph idx="2" type="title"/>
          </p:nvPr>
        </p:nvSpPr>
        <p:spPr>
          <a:xfrm>
            <a:off x="4506996" y="442592"/>
            <a:ext cx="599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rgbClr val="171717"/>
                </a:solidFill>
              </a:rPr>
              <a:t>01</a:t>
            </a:r>
            <a:endParaRPr>
              <a:solidFill>
                <a:srgbClr val="171717"/>
              </a:solidFill>
            </a:endParaRPr>
          </a:p>
        </p:txBody>
      </p:sp>
      <p:sp>
        <p:nvSpPr>
          <p:cNvPr id="111" name="Google Shape;111;p4"/>
          <p:cNvSpPr txBox="1"/>
          <p:nvPr>
            <p:ph idx="3" type="title"/>
          </p:nvPr>
        </p:nvSpPr>
        <p:spPr>
          <a:xfrm>
            <a:off x="5030571" y="1192442"/>
            <a:ext cx="3325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rgbClr val="171717"/>
                </a:solidFill>
                <a:latin typeface="Times New Roman"/>
                <a:ea typeface="Times New Roman"/>
                <a:cs typeface="Times New Roman"/>
                <a:sym typeface="Times New Roman"/>
              </a:rPr>
              <a:t>Nghiên cứu chủng loại sản phẩm lựa chọn</a:t>
            </a:r>
            <a:endParaRPr>
              <a:solidFill>
                <a:srgbClr val="171717"/>
              </a:solidFill>
              <a:latin typeface="Times New Roman"/>
              <a:ea typeface="Times New Roman"/>
              <a:cs typeface="Times New Roman"/>
              <a:sym typeface="Times New Roman"/>
            </a:endParaRPr>
          </a:p>
        </p:txBody>
      </p:sp>
      <p:sp>
        <p:nvSpPr>
          <p:cNvPr id="112" name="Google Shape;112;p4"/>
          <p:cNvSpPr txBox="1"/>
          <p:nvPr>
            <p:ph idx="4" type="title"/>
          </p:nvPr>
        </p:nvSpPr>
        <p:spPr>
          <a:xfrm>
            <a:off x="4506996" y="1192442"/>
            <a:ext cx="599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rgbClr val="171717"/>
                </a:solidFill>
              </a:rPr>
              <a:t>02</a:t>
            </a:r>
            <a:endParaRPr>
              <a:solidFill>
                <a:srgbClr val="171717"/>
              </a:solidFill>
            </a:endParaRPr>
          </a:p>
        </p:txBody>
      </p:sp>
      <p:sp>
        <p:nvSpPr>
          <p:cNvPr id="113" name="Google Shape;113;p4"/>
          <p:cNvSpPr txBox="1"/>
          <p:nvPr>
            <p:ph idx="6" type="title"/>
          </p:nvPr>
        </p:nvSpPr>
        <p:spPr>
          <a:xfrm>
            <a:off x="5030571" y="2073277"/>
            <a:ext cx="3325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171717"/>
              </a:buClr>
              <a:buSzPts val="2000"/>
              <a:buNone/>
            </a:pPr>
            <a:r>
              <a:rPr lang="en-US">
                <a:solidFill>
                  <a:srgbClr val="171717"/>
                </a:solidFill>
                <a:latin typeface="Times New Roman"/>
                <a:ea typeface="Times New Roman"/>
                <a:cs typeface="Times New Roman"/>
                <a:sym typeface="Times New Roman"/>
              </a:rPr>
              <a:t>Tổng kết đánh giá về sản phẩm lựa chọn</a:t>
            </a:r>
            <a:endParaRPr>
              <a:solidFill>
                <a:srgbClr val="171717"/>
              </a:solidFill>
              <a:latin typeface="Times New Roman"/>
              <a:ea typeface="Times New Roman"/>
              <a:cs typeface="Times New Roman"/>
              <a:sym typeface="Times New Roman"/>
            </a:endParaRPr>
          </a:p>
        </p:txBody>
      </p:sp>
      <p:sp>
        <p:nvSpPr>
          <p:cNvPr id="114" name="Google Shape;114;p4"/>
          <p:cNvSpPr txBox="1"/>
          <p:nvPr>
            <p:ph idx="7" type="title"/>
          </p:nvPr>
        </p:nvSpPr>
        <p:spPr>
          <a:xfrm>
            <a:off x="4506996" y="2073277"/>
            <a:ext cx="599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rgbClr val="171717"/>
                </a:solidFill>
              </a:rPr>
              <a:t>03</a:t>
            </a:r>
            <a:endParaRPr>
              <a:solidFill>
                <a:srgbClr val="171717"/>
              </a:solidFill>
            </a:endParaRPr>
          </a:p>
        </p:txBody>
      </p:sp>
      <p:sp>
        <p:nvSpPr>
          <p:cNvPr id="115" name="Google Shape;115;p4"/>
          <p:cNvSpPr txBox="1"/>
          <p:nvPr>
            <p:ph idx="9" type="title"/>
          </p:nvPr>
        </p:nvSpPr>
        <p:spPr>
          <a:xfrm>
            <a:off x="5030571" y="2954112"/>
            <a:ext cx="3325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rgbClr val="171717"/>
                </a:solidFill>
                <a:latin typeface="Times New Roman"/>
                <a:ea typeface="Times New Roman"/>
                <a:cs typeface="Times New Roman"/>
                <a:sym typeface="Times New Roman"/>
              </a:rPr>
              <a:t>Đề xuất phương án cải tiến sản phẩm</a:t>
            </a:r>
            <a:endParaRPr>
              <a:solidFill>
                <a:srgbClr val="171717"/>
              </a:solidFill>
              <a:latin typeface="Times New Roman"/>
              <a:ea typeface="Times New Roman"/>
              <a:cs typeface="Times New Roman"/>
              <a:sym typeface="Times New Roman"/>
            </a:endParaRPr>
          </a:p>
        </p:txBody>
      </p:sp>
      <p:sp>
        <p:nvSpPr>
          <p:cNvPr id="116" name="Google Shape;116;p4"/>
          <p:cNvSpPr txBox="1"/>
          <p:nvPr>
            <p:ph idx="13" type="title"/>
          </p:nvPr>
        </p:nvSpPr>
        <p:spPr>
          <a:xfrm>
            <a:off x="4506996" y="2954112"/>
            <a:ext cx="599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rgbClr val="171717"/>
                </a:solidFill>
              </a:rPr>
              <a:t>04</a:t>
            </a:r>
            <a:endParaRPr>
              <a:solidFill>
                <a:srgbClr val="171717"/>
              </a:solidFill>
            </a:endParaRPr>
          </a:p>
        </p:txBody>
      </p:sp>
      <p:cxnSp>
        <p:nvCxnSpPr>
          <p:cNvPr id="117" name="Google Shape;117;p4"/>
          <p:cNvCxnSpPr/>
          <p:nvPr/>
        </p:nvCxnSpPr>
        <p:spPr>
          <a:xfrm flipH="1">
            <a:off x="5162996" y="916142"/>
            <a:ext cx="3017400" cy="7200"/>
          </a:xfrm>
          <a:prstGeom prst="straightConnector1">
            <a:avLst/>
          </a:prstGeom>
          <a:noFill/>
          <a:ln cap="flat" cmpd="sng" w="9525">
            <a:solidFill>
              <a:schemeClr val="dk1"/>
            </a:solidFill>
            <a:prstDash val="solid"/>
            <a:round/>
            <a:headEnd len="sm" w="sm" type="none"/>
            <a:tailEnd len="sm" w="sm" type="none"/>
          </a:ln>
        </p:spPr>
      </p:cxnSp>
      <p:cxnSp>
        <p:nvCxnSpPr>
          <p:cNvPr id="118" name="Google Shape;118;p4"/>
          <p:cNvCxnSpPr/>
          <p:nvPr/>
        </p:nvCxnSpPr>
        <p:spPr>
          <a:xfrm flipH="1">
            <a:off x="5162996" y="2665103"/>
            <a:ext cx="3017400" cy="7200"/>
          </a:xfrm>
          <a:prstGeom prst="straightConnector1">
            <a:avLst/>
          </a:prstGeom>
          <a:noFill/>
          <a:ln cap="flat" cmpd="sng" w="9525">
            <a:solidFill>
              <a:schemeClr val="dk1"/>
            </a:solidFill>
            <a:prstDash val="solid"/>
            <a:round/>
            <a:headEnd len="sm" w="sm" type="none"/>
            <a:tailEnd len="sm" w="sm" type="none"/>
          </a:ln>
        </p:spPr>
      </p:cxnSp>
      <p:cxnSp>
        <p:nvCxnSpPr>
          <p:cNvPr id="119" name="Google Shape;119;p4"/>
          <p:cNvCxnSpPr/>
          <p:nvPr/>
        </p:nvCxnSpPr>
        <p:spPr>
          <a:xfrm flipH="1">
            <a:off x="5162996" y="1797863"/>
            <a:ext cx="3017400" cy="7200"/>
          </a:xfrm>
          <a:prstGeom prst="straightConnector1">
            <a:avLst/>
          </a:prstGeom>
          <a:noFill/>
          <a:ln cap="flat" cmpd="sng" w="9525">
            <a:solidFill>
              <a:schemeClr val="dk1"/>
            </a:solidFill>
            <a:prstDash val="solid"/>
            <a:round/>
            <a:headEnd len="sm" w="sm" type="none"/>
            <a:tailEnd len="sm" w="sm" type="none"/>
          </a:ln>
        </p:spPr>
      </p:cxnSp>
      <p:cxnSp>
        <p:nvCxnSpPr>
          <p:cNvPr id="120" name="Google Shape;120;p4"/>
          <p:cNvCxnSpPr/>
          <p:nvPr/>
        </p:nvCxnSpPr>
        <p:spPr>
          <a:xfrm flipH="1">
            <a:off x="5162996" y="3573904"/>
            <a:ext cx="3017400" cy="7200"/>
          </a:xfrm>
          <a:prstGeom prst="straightConnector1">
            <a:avLst/>
          </a:prstGeom>
          <a:noFill/>
          <a:ln cap="flat" cmpd="sng" w="9525">
            <a:solidFill>
              <a:schemeClr val="dk1"/>
            </a:solidFill>
            <a:prstDash val="solid"/>
            <a:round/>
            <a:headEnd len="sm" w="sm" type="none"/>
            <a:tailEnd len="sm" w="sm" type="none"/>
          </a:ln>
        </p:spPr>
      </p:cxnSp>
      <p:pic>
        <p:nvPicPr>
          <p:cNvPr descr="Xe BMW i8 mở cửa bằng điều khiển trắng" id="121" name="Google Shape;121;p4"/>
          <p:cNvPicPr preferRelativeResize="0"/>
          <p:nvPr/>
        </p:nvPicPr>
        <p:blipFill rotWithShape="1">
          <a:blip r:embed="rId3">
            <a:alphaModFix/>
          </a:blip>
          <a:srcRect b="0" l="0" r="0" t="0"/>
          <a:stretch/>
        </p:blipFill>
        <p:spPr>
          <a:xfrm>
            <a:off x="0" y="623315"/>
            <a:ext cx="3985260" cy="3985260"/>
          </a:xfrm>
          <a:prstGeom prst="rect">
            <a:avLst/>
          </a:prstGeom>
          <a:noFill/>
          <a:ln>
            <a:noFill/>
          </a:ln>
        </p:spPr>
      </p:pic>
      <p:sp>
        <p:nvSpPr>
          <p:cNvPr id="122" name="Google Shape;122;p4"/>
          <p:cNvSpPr txBox="1"/>
          <p:nvPr/>
        </p:nvSpPr>
        <p:spPr>
          <a:xfrm>
            <a:off x="5030571" y="3834947"/>
            <a:ext cx="33258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inzel"/>
              <a:buNone/>
            </a:pPr>
            <a:r>
              <a:rPr b="0" i="0" lang="en-US" sz="2000" u="none" cap="none" strike="noStrike">
                <a:solidFill>
                  <a:srgbClr val="171717"/>
                </a:solidFill>
                <a:latin typeface="Times New Roman"/>
                <a:ea typeface="Times New Roman"/>
                <a:cs typeface="Times New Roman"/>
                <a:sym typeface="Times New Roman"/>
              </a:rPr>
              <a:t>Tổng kết</a:t>
            </a:r>
            <a:endParaRPr b="0" i="0" sz="2000" u="none" cap="none" strike="noStrike">
              <a:solidFill>
                <a:srgbClr val="171717"/>
              </a:solidFill>
              <a:latin typeface="Times New Roman"/>
              <a:ea typeface="Times New Roman"/>
              <a:cs typeface="Times New Roman"/>
              <a:sym typeface="Times New Roman"/>
            </a:endParaRPr>
          </a:p>
        </p:txBody>
      </p:sp>
      <p:sp>
        <p:nvSpPr>
          <p:cNvPr id="123" name="Google Shape;123;p4"/>
          <p:cNvSpPr txBox="1"/>
          <p:nvPr/>
        </p:nvSpPr>
        <p:spPr>
          <a:xfrm>
            <a:off x="4506996" y="3834947"/>
            <a:ext cx="5997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Cinzel"/>
              <a:buNone/>
            </a:pPr>
            <a:r>
              <a:rPr b="1" i="0" lang="en-US" sz="2500" u="none" cap="none" strike="noStrike">
                <a:solidFill>
                  <a:srgbClr val="171717"/>
                </a:solidFill>
                <a:latin typeface="Cinzel"/>
                <a:ea typeface="Cinzel"/>
                <a:cs typeface="Cinzel"/>
                <a:sym typeface="Cinzel"/>
              </a:rPr>
              <a:t>05</a:t>
            </a:r>
            <a:endParaRPr b="1" i="0" sz="2500" u="none" cap="none" strike="noStrike">
              <a:solidFill>
                <a:srgbClr val="171717"/>
              </a:solidFill>
              <a:latin typeface="Cinzel"/>
              <a:ea typeface="Cinzel"/>
              <a:cs typeface="Cinzel"/>
              <a:sym typeface="Cinzel"/>
            </a:endParaRPr>
          </a:p>
        </p:txBody>
      </p:sp>
      <p:cxnSp>
        <p:nvCxnSpPr>
          <p:cNvPr id="124" name="Google Shape;124;p4"/>
          <p:cNvCxnSpPr/>
          <p:nvPr/>
        </p:nvCxnSpPr>
        <p:spPr>
          <a:xfrm flipH="1">
            <a:off x="5162996" y="4308497"/>
            <a:ext cx="3017400" cy="72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0"/>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1" name="Google Shape;551;p40"/>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id="552" name="Google Shape;552;p40"/>
          <p:cNvSpPr txBox="1"/>
          <p:nvPr/>
        </p:nvSpPr>
        <p:spPr>
          <a:xfrm>
            <a:off x="423915" y="1044242"/>
            <a:ext cx="469612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Kích thước tổng thể: 4696x1943x1290mm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Phong cách thiết kế: Mẫu xe thể thao</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Triết lý thiết kế: BMW iLifeDrive</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Xe có kết cấu cân bằng, đối xứng, là sự kết hợp của các khối cầu, trụ, chữ nhật,….</a:t>
            </a:r>
            <a:endParaRPr b="0" i="0" sz="1800" u="none" cap="none" strike="noStrike">
              <a:solidFill>
                <a:srgbClr val="000000"/>
              </a:solidFill>
              <a:latin typeface="Times New Roman"/>
              <a:ea typeface="Times New Roman"/>
              <a:cs typeface="Times New Roman"/>
              <a:sym typeface="Times New Roman"/>
            </a:endParaRPr>
          </a:p>
        </p:txBody>
      </p:sp>
      <p:pic>
        <p:nvPicPr>
          <p:cNvPr id="553" name="Google Shape;553;p40"/>
          <p:cNvPicPr preferRelativeResize="0"/>
          <p:nvPr/>
        </p:nvPicPr>
        <p:blipFill rotWithShape="1">
          <a:blip r:embed="rId3">
            <a:alphaModFix/>
          </a:blip>
          <a:srcRect b="0" l="0" r="0" t="0"/>
          <a:stretch/>
        </p:blipFill>
        <p:spPr>
          <a:xfrm>
            <a:off x="841086" y="2647278"/>
            <a:ext cx="2506980" cy="1843595"/>
          </a:xfrm>
          <a:prstGeom prst="rect">
            <a:avLst/>
          </a:prstGeom>
          <a:noFill/>
          <a:ln>
            <a:noFill/>
          </a:ln>
        </p:spPr>
      </p:pic>
      <p:pic>
        <p:nvPicPr>
          <p:cNvPr id="554" name="Google Shape;554;p40"/>
          <p:cNvPicPr preferRelativeResize="0"/>
          <p:nvPr/>
        </p:nvPicPr>
        <p:blipFill rotWithShape="1">
          <a:blip r:embed="rId4">
            <a:alphaModFix/>
          </a:blip>
          <a:srcRect b="0" l="0" r="0" t="0"/>
          <a:stretch/>
        </p:blipFill>
        <p:spPr>
          <a:xfrm>
            <a:off x="3319069" y="2647278"/>
            <a:ext cx="2506980" cy="1843595"/>
          </a:xfrm>
          <a:prstGeom prst="rect">
            <a:avLst/>
          </a:prstGeom>
          <a:noFill/>
          <a:ln>
            <a:noFill/>
          </a:ln>
        </p:spPr>
      </p:pic>
      <p:pic>
        <p:nvPicPr>
          <p:cNvPr descr="BMW I8 Roadster 2021 – Auto 568" id="555" name="Google Shape;555;p40"/>
          <p:cNvPicPr preferRelativeResize="0"/>
          <p:nvPr/>
        </p:nvPicPr>
        <p:blipFill rotWithShape="1">
          <a:blip r:embed="rId5">
            <a:alphaModFix/>
          </a:blip>
          <a:srcRect b="0" l="0" r="0" t="0"/>
          <a:stretch/>
        </p:blipFill>
        <p:spPr>
          <a:xfrm>
            <a:off x="5380716" y="565200"/>
            <a:ext cx="2671351" cy="1830662"/>
          </a:xfrm>
          <a:prstGeom prst="rect">
            <a:avLst/>
          </a:prstGeom>
          <a:noFill/>
          <a:ln>
            <a:noFill/>
          </a:ln>
        </p:spPr>
      </p:pic>
      <p:pic>
        <p:nvPicPr>
          <p:cNvPr descr="BMW I8 Roadster 2021 – Auto 568" id="556" name="Google Shape;556;p40"/>
          <p:cNvPicPr preferRelativeResize="0"/>
          <p:nvPr/>
        </p:nvPicPr>
        <p:blipFill rotWithShape="1">
          <a:blip r:embed="rId6">
            <a:alphaModFix/>
          </a:blip>
          <a:srcRect b="0" l="0" r="0" t="0"/>
          <a:stretch/>
        </p:blipFill>
        <p:spPr>
          <a:xfrm>
            <a:off x="5826049" y="2648788"/>
            <a:ext cx="2688020" cy="1842085"/>
          </a:xfrm>
          <a:prstGeom prst="rect">
            <a:avLst/>
          </a:prstGeom>
          <a:noFill/>
          <a:ln>
            <a:noFill/>
          </a:ln>
        </p:spPr>
      </p:pic>
      <p:sp>
        <p:nvSpPr>
          <p:cNvPr id="557" name="Google Shape;557;p40"/>
          <p:cNvSpPr txBox="1"/>
          <p:nvPr/>
        </p:nvSpPr>
        <p:spPr>
          <a:xfrm>
            <a:off x="1092546" y="4492712"/>
            <a:ext cx="225552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Mặt trước BMW i8</a:t>
            </a:r>
            <a:endParaRPr b="0" i="1" sz="1600" u="none" cap="none" strike="noStrike">
              <a:solidFill>
                <a:srgbClr val="000000"/>
              </a:solidFill>
              <a:latin typeface="Times New Roman"/>
              <a:ea typeface="Times New Roman"/>
              <a:cs typeface="Times New Roman"/>
              <a:sym typeface="Times New Roman"/>
            </a:endParaRPr>
          </a:p>
        </p:txBody>
      </p:sp>
      <p:sp>
        <p:nvSpPr>
          <p:cNvPr id="558" name="Google Shape;558;p40"/>
          <p:cNvSpPr txBox="1"/>
          <p:nvPr/>
        </p:nvSpPr>
        <p:spPr>
          <a:xfrm>
            <a:off x="8069739" y="1313851"/>
            <a:ext cx="107426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Mặt bên BMW i8</a:t>
            </a:r>
            <a:endParaRPr b="0" i="1" sz="1600" u="none" cap="none" strike="noStrike">
              <a:solidFill>
                <a:srgbClr val="000000"/>
              </a:solidFill>
              <a:latin typeface="Times New Roman"/>
              <a:ea typeface="Times New Roman"/>
              <a:cs typeface="Times New Roman"/>
              <a:sym typeface="Times New Roman"/>
            </a:endParaRPr>
          </a:p>
        </p:txBody>
      </p:sp>
      <p:sp>
        <p:nvSpPr>
          <p:cNvPr id="559" name="Google Shape;559;p40"/>
          <p:cNvSpPr txBox="1"/>
          <p:nvPr/>
        </p:nvSpPr>
        <p:spPr>
          <a:xfrm>
            <a:off x="6258549" y="4483250"/>
            <a:ext cx="225552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Mặt trên BMW i8</a:t>
            </a:r>
            <a:endParaRPr b="0" i="1" sz="1600" u="none" cap="none" strike="noStrike">
              <a:solidFill>
                <a:srgbClr val="000000"/>
              </a:solidFill>
              <a:latin typeface="Times New Roman"/>
              <a:ea typeface="Times New Roman"/>
              <a:cs typeface="Times New Roman"/>
              <a:sym typeface="Times New Roman"/>
            </a:endParaRPr>
          </a:p>
        </p:txBody>
      </p:sp>
      <p:sp>
        <p:nvSpPr>
          <p:cNvPr id="560" name="Google Shape;560;p40"/>
          <p:cNvSpPr txBox="1"/>
          <p:nvPr/>
        </p:nvSpPr>
        <p:spPr>
          <a:xfrm>
            <a:off x="3623869" y="4463288"/>
            <a:ext cx="225552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Mặt sau BMW i8</a:t>
            </a:r>
            <a:endParaRPr b="0" i="1" sz="1600" u="none" cap="none" strike="noStrike">
              <a:solidFill>
                <a:srgbClr val="000000"/>
              </a:solidFill>
              <a:latin typeface="Times New Roman"/>
              <a:ea typeface="Times New Roman"/>
              <a:cs typeface="Times New Roman"/>
              <a:sym typeface="Times New Roman"/>
            </a:endParaRPr>
          </a:p>
        </p:txBody>
      </p:sp>
      <p:sp>
        <p:nvSpPr>
          <p:cNvPr id="561" name="Google Shape;561;p40"/>
          <p:cNvSpPr txBox="1"/>
          <p:nvPr/>
        </p:nvSpPr>
        <p:spPr>
          <a:xfrm>
            <a:off x="609602" y="604190"/>
            <a:ext cx="3962400" cy="401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Tổng thể về hình dáng và cấu trúc</a:t>
            </a:r>
            <a:endParaRPr>
              <a:solidFill>
                <a:srgbClr val="FFC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1"/>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41"/>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grpSp>
        <p:nvGrpSpPr>
          <p:cNvPr id="568" name="Google Shape;568;p41"/>
          <p:cNvGrpSpPr/>
          <p:nvPr/>
        </p:nvGrpSpPr>
        <p:grpSpPr>
          <a:xfrm>
            <a:off x="194544" y="1540926"/>
            <a:ext cx="4317421" cy="2157006"/>
            <a:chOff x="0" y="919120"/>
            <a:chExt cx="4571999" cy="2366669"/>
          </a:xfrm>
        </p:grpSpPr>
        <p:sp>
          <p:nvSpPr>
            <p:cNvPr id="569" name="Google Shape;569;p41"/>
            <p:cNvSpPr/>
            <p:nvPr/>
          </p:nvSpPr>
          <p:spPr>
            <a:xfrm>
              <a:off x="0" y="919120"/>
              <a:ext cx="4571999" cy="2366669"/>
            </a:xfrm>
            <a:prstGeom prst="roundRect">
              <a:avLst>
                <a:gd fmla="val 16667" name="adj"/>
              </a:avLst>
            </a:prstGeom>
            <a:solidFill>
              <a:schemeClr val="accent5"/>
            </a:solidFill>
            <a:ln cap="flat" cmpd="sng" w="76200">
              <a:solidFill>
                <a:srgbClr val="171717"/>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descr="2018 BMW i8 E-Copper Review - (The Future of Supercars)" id="570" name="Google Shape;570;p41"/>
            <p:cNvPicPr preferRelativeResize="0"/>
            <p:nvPr/>
          </p:nvPicPr>
          <p:blipFill rotWithShape="1">
            <a:blip r:embed="rId3">
              <a:alphaModFix/>
            </a:blip>
            <a:srcRect b="0" l="0" r="0" t="0"/>
            <a:stretch/>
          </p:blipFill>
          <p:spPr>
            <a:xfrm>
              <a:off x="2429611" y="1184214"/>
              <a:ext cx="1900678" cy="1266802"/>
            </a:xfrm>
            <a:prstGeom prst="rect">
              <a:avLst/>
            </a:prstGeom>
            <a:noFill/>
            <a:ln cap="flat" cmpd="sng" w="9525">
              <a:solidFill>
                <a:srgbClr val="171717"/>
              </a:solidFill>
              <a:prstDash val="solid"/>
              <a:round/>
              <a:headEnd len="sm" w="sm" type="none"/>
              <a:tailEnd len="sm" w="sm" type="none"/>
            </a:ln>
          </p:spPr>
        </p:pic>
      </p:grpSp>
      <p:sp>
        <p:nvSpPr>
          <p:cNvPr id="571" name="Google Shape;571;p41"/>
          <p:cNvSpPr txBox="1"/>
          <p:nvPr/>
        </p:nvSpPr>
        <p:spPr>
          <a:xfrm>
            <a:off x="931273" y="1648512"/>
            <a:ext cx="1703700" cy="4011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Bánh xe</a:t>
            </a:r>
            <a:endParaRPr>
              <a:solidFill>
                <a:srgbClr val="FFC000"/>
              </a:solidFill>
            </a:endParaRPr>
          </a:p>
        </p:txBody>
      </p:sp>
      <p:sp>
        <p:nvSpPr>
          <p:cNvPr id="572" name="Google Shape;572;p41"/>
          <p:cNvSpPr txBox="1"/>
          <p:nvPr/>
        </p:nvSpPr>
        <p:spPr>
          <a:xfrm>
            <a:off x="381864" y="2062448"/>
            <a:ext cx="2130777"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Mô tả: </a:t>
            </a:r>
            <a:r>
              <a:rPr b="0" i="0" lang="en-US" sz="1600" u="none" cap="none" strike="noStrike">
                <a:solidFill>
                  <a:srgbClr val="000000"/>
                </a:solidFill>
                <a:latin typeface="Times New Roman"/>
                <a:ea typeface="Times New Roman"/>
                <a:cs typeface="Times New Roman"/>
                <a:sym typeface="Times New Roman"/>
              </a:rPr>
              <a:t>Bánh xe có kết cấu động, là biến thể của hình cầu. </a:t>
            </a:r>
            <a:endParaRPr/>
          </a:p>
        </p:txBody>
      </p:sp>
      <p:sp>
        <p:nvSpPr>
          <p:cNvPr id="573" name="Google Shape;573;p41"/>
          <p:cNvSpPr txBox="1"/>
          <p:nvPr/>
        </p:nvSpPr>
        <p:spPr>
          <a:xfrm>
            <a:off x="401116" y="2933847"/>
            <a:ext cx="4142946"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Yếu tố biểu đạt: </a:t>
            </a:r>
            <a:r>
              <a:rPr b="0" i="0" lang="en-US" sz="1600" u="none" cap="none" strike="noStrike">
                <a:solidFill>
                  <a:srgbClr val="000000"/>
                </a:solidFill>
                <a:latin typeface="Times New Roman"/>
                <a:ea typeface="Times New Roman"/>
                <a:cs typeface="Times New Roman"/>
                <a:sym typeface="Times New Roman"/>
              </a:rPr>
              <a:t>Là sự linh hoạt trong chuyển động </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descr="Wheelarch trim for BMW i8 I12, i8 Coupe (USA) | BMW spare parts" id="574" name="Google Shape;574;p41"/>
          <p:cNvPicPr preferRelativeResize="0"/>
          <p:nvPr/>
        </p:nvPicPr>
        <p:blipFill rotWithShape="1">
          <a:blip r:embed="rId4">
            <a:alphaModFix/>
          </a:blip>
          <a:srcRect b="0" l="0" r="0" t="0"/>
          <a:stretch/>
        </p:blipFill>
        <p:spPr>
          <a:xfrm>
            <a:off x="5679694" y="760576"/>
            <a:ext cx="2459299" cy="1721510"/>
          </a:xfrm>
          <a:prstGeom prst="rect">
            <a:avLst/>
          </a:prstGeom>
          <a:noFill/>
          <a:ln>
            <a:noFill/>
          </a:ln>
        </p:spPr>
      </p:pic>
      <p:sp>
        <p:nvSpPr>
          <p:cNvPr id="575" name="Google Shape;575;p41"/>
          <p:cNvSpPr/>
          <p:nvPr/>
        </p:nvSpPr>
        <p:spPr>
          <a:xfrm>
            <a:off x="4750634" y="2524592"/>
            <a:ext cx="4317421" cy="2157006"/>
          </a:xfrm>
          <a:prstGeom prst="roundRect">
            <a:avLst>
              <a:gd fmla="val 16667" name="adj"/>
            </a:avLst>
          </a:prstGeom>
          <a:solidFill>
            <a:schemeClr val="accent5"/>
          </a:solidFill>
          <a:ln cap="flat" cmpd="sng" w="76200">
            <a:solidFill>
              <a:srgbClr val="171717"/>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
        <p:nvSpPr>
          <p:cNvPr id="576" name="Google Shape;576;p41"/>
          <p:cNvSpPr txBox="1"/>
          <p:nvPr/>
        </p:nvSpPr>
        <p:spPr>
          <a:xfrm>
            <a:off x="5072668" y="3204323"/>
            <a:ext cx="3825240"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Mô tả: </a:t>
            </a:r>
            <a:r>
              <a:rPr b="0" i="0" lang="en-US" sz="1600" u="none" cap="none" strike="noStrike">
                <a:solidFill>
                  <a:srgbClr val="000000"/>
                </a:solidFill>
                <a:latin typeface="Times New Roman"/>
                <a:ea typeface="Times New Roman"/>
                <a:cs typeface="Times New Roman"/>
                <a:sym typeface="Times New Roman"/>
              </a:rPr>
              <a:t>Vòm bánh xe có kết cấu tĩnh, là biến thể của hình trụ, bao bọc bánh xe, là phần chuyển tiếp khối </a:t>
            </a:r>
            <a:br>
              <a:rPr b="0" i="0" lang="en-US" sz="1600" u="none" cap="none" strike="noStrike">
                <a:solidFill>
                  <a:srgbClr val="000000"/>
                </a:solidFill>
                <a:latin typeface="Times New Roman"/>
                <a:ea typeface="Times New Roman"/>
                <a:cs typeface="Times New Roman"/>
                <a:sym typeface="Times New Roman"/>
              </a:rPr>
            </a:br>
            <a:r>
              <a:rPr b="1" i="1" lang="en-US" sz="1800" u="none" cap="none" strike="noStrike">
                <a:solidFill>
                  <a:srgbClr val="000000"/>
                </a:solidFill>
                <a:latin typeface="Times New Roman"/>
                <a:ea typeface="Times New Roman"/>
                <a:cs typeface="Times New Roman"/>
                <a:sym typeface="Times New Roman"/>
              </a:rPr>
              <a:t>Yếu tố biểu đạt: </a:t>
            </a:r>
            <a:r>
              <a:rPr b="0" i="0" lang="en-US" sz="1600" u="none" cap="none" strike="noStrike">
                <a:solidFill>
                  <a:srgbClr val="000000"/>
                </a:solidFill>
                <a:latin typeface="Times New Roman"/>
                <a:ea typeface="Times New Roman"/>
                <a:cs typeface="Times New Roman"/>
                <a:sym typeface="Times New Roman"/>
              </a:rPr>
              <a:t>Giúp bảo vệ bánh xe, đem lại trải nghiệm an toàn </a:t>
            </a:r>
            <a:br>
              <a:rPr b="0" i="0" lang="en-US" sz="1600" u="none" cap="none" strike="noStrike">
                <a:solidFill>
                  <a:srgbClr val="000000"/>
                </a:solidFill>
                <a:latin typeface="Times New Roman"/>
                <a:ea typeface="Times New Roman"/>
                <a:cs typeface="Times New Roman"/>
                <a:sym typeface="Times New Roman"/>
              </a:rPr>
            </a:br>
            <a:endParaRPr b="0" i="0" sz="1600" u="none" cap="none" strike="noStrike">
              <a:solidFill>
                <a:srgbClr val="000000"/>
              </a:solidFill>
              <a:latin typeface="Times New Roman"/>
              <a:ea typeface="Times New Roman"/>
              <a:cs typeface="Times New Roman"/>
              <a:sym typeface="Times New Roman"/>
            </a:endParaRPr>
          </a:p>
        </p:txBody>
      </p:sp>
      <p:sp>
        <p:nvSpPr>
          <p:cNvPr id="577" name="Google Shape;577;p41"/>
          <p:cNvSpPr txBox="1"/>
          <p:nvPr/>
        </p:nvSpPr>
        <p:spPr>
          <a:xfrm>
            <a:off x="5619531" y="2760755"/>
            <a:ext cx="1703786" cy="401062"/>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Vòm bánh xe</a:t>
            </a:r>
            <a:endParaRPr>
              <a:solidFill>
                <a:srgbClr val="FFC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2"/>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3" name="Google Shape;583;p42"/>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id="584" name="Google Shape;584;p42"/>
          <p:cNvSpPr/>
          <p:nvPr/>
        </p:nvSpPr>
        <p:spPr>
          <a:xfrm>
            <a:off x="194544" y="919820"/>
            <a:ext cx="4317421" cy="3507399"/>
          </a:xfrm>
          <a:prstGeom prst="roundRect">
            <a:avLst>
              <a:gd fmla="val 16667" name="adj"/>
            </a:avLst>
          </a:prstGeom>
          <a:solidFill>
            <a:schemeClr val="accent5"/>
          </a:solidFill>
          <a:ln cap="flat" cmpd="sng" w="76200">
            <a:solidFill>
              <a:srgbClr val="171717"/>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
        <p:nvSpPr>
          <p:cNvPr id="585" name="Google Shape;585;p42"/>
          <p:cNvSpPr txBox="1"/>
          <p:nvPr/>
        </p:nvSpPr>
        <p:spPr>
          <a:xfrm>
            <a:off x="380480" y="1811893"/>
            <a:ext cx="1703786" cy="401062"/>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Thân xe</a:t>
            </a:r>
            <a:endParaRPr>
              <a:solidFill>
                <a:srgbClr val="FFC000"/>
              </a:solidFill>
            </a:endParaRPr>
          </a:p>
        </p:txBody>
      </p:sp>
      <p:sp>
        <p:nvSpPr>
          <p:cNvPr id="586" name="Google Shape;586;p42"/>
          <p:cNvSpPr txBox="1"/>
          <p:nvPr/>
        </p:nvSpPr>
        <p:spPr>
          <a:xfrm>
            <a:off x="427446" y="2983223"/>
            <a:ext cx="3980747"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Mô tả: </a:t>
            </a:r>
            <a:r>
              <a:rPr b="0" i="0" lang="en-US" sz="1600" u="none" cap="none" strike="noStrike">
                <a:solidFill>
                  <a:srgbClr val="000000"/>
                </a:solidFill>
                <a:latin typeface="Times New Roman"/>
                <a:ea typeface="Times New Roman"/>
                <a:cs typeface="Times New Roman"/>
                <a:sym typeface="Times New Roman"/>
              </a:rPr>
              <a:t>Thân xe có kết cấu tĩnh là biến thể hình chữ nhật, kết hợp với đường cong , và đường thẳng</a:t>
            </a:r>
            <a:endParaRPr/>
          </a:p>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Yếu tố biểu đạt: </a:t>
            </a:r>
            <a:r>
              <a:rPr b="0" i="0" lang="en-US" sz="1600" u="none" cap="none" strike="noStrike">
                <a:solidFill>
                  <a:srgbClr val="000000"/>
                </a:solidFill>
                <a:latin typeface="Times New Roman"/>
                <a:ea typeface="Times New Roman"/>
                <a:cs typeface="Times New Roman"/>
                <a:sym typeface="Times New Roman"/>
              </a:rPr>
              <a:t>Thể hiện cá tính của xe: sự mạnh mẽ,  năng động,….</a:t>
            </a:r>
            <a:endParaRPr/>
          </a:p>
        </p:txBody>
      </p:sp>
      <p:pic>
        <p:nvPicPr>
          <p:cNvPr descr="BMW i8 Roadster: Roofless and ready - Online Car Marketplace for Used &amp; New  Cars" id="587" name="Google Shape;587;p42"/>
          <p:cNvPicPr preferRelativeResize="0"/>
          <p:nvPr/>
        </p:nvPicPr>
        <p:blipFill rotWithShape="1">
          <a:blip r:embed="rId3">
            <a:alphaModFix/>
          </a:blip>
          <a:srcRect b="0" l="0" r="0" t="0"/>
          <a:stretch/>
        </p:blipFill>
        <p:spPr>
          <a:xfrm>
            <a:off x="1572823" y="1199090"/>
            <a:ext cx="2587698" cy="1725132"/>
          </a:xfrm>
          <a:prstGeom prst="rect">
            <a:avLst/>
          </a:prstGeom>
          <a:noFill/>
          <a:ln>
            <a:noFill/>
          </a:ln>
        </p:spPr>
      </p:pic>
      <p:pic>
        <p:nvPicPr>
          <p:cNvPr descr="BMW i design DNA - Page 23 - Car Body Design" id="588" name="Google Shape;588;p42"/>
          <p:cNvPicPr preferRelativeResize="0"/>
          <p:nvPr/>
        </p:nvPicPr>
        <p:blipFill rotWithShape="1">
          <a:blip r:embed="rId4">
            <a:alphaModFix/>
          </a:blip>
          <a:srcRect b="0" l="0" r="0" t="0"/>
          <a:stretch/>
        </p:blipFill>
        <p:spPr>
          <a:xfrm>
            <a:off x="5043866" y="743349"/>
            <a:ext cx="3871533" cy="2736959"/>
          </a:xfrm>
          <a:prstGeom prst="rect">
            <a:avLst/>
          </a:prstGeom>
          <a:noFill/>
          <a:ln>
            <a:noFill/>
          </a:ln>
        </p:spPr>
      </p:pic>
      <p:sp>
        <p:nvSpPr>
          <p:cNvPr id="589" name="Google Shape;589;p42"/>
          <p:cNvSpPr txBox="1"/>
          <p:nvPr/>
        </p:nvSpPr>
        <p:spPr>
          <a:xfrm>
            <a:off x="4744867" y="3319783"/>
            <a:ext cx="4118690"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Góc nhìn từ trên xuống: </a:t>
            </a:r>
            <a:r>
              <a:rPr b="0" i="0" lang="en-US" sz="1600" u="none" cap="none" strike="noStrike">
                <a:solidFill>
                  <a:srgbClr val="000000"/>
                </a:solidFill>
                <a:latin typeface="Times New Roman"/>
                <a:ea typeface="Times New Roman"/>
                <a:cs typeface="Times New Roman"/>
                <a:sym typeface="Times New Roman"/>
              </a:rPr>
              <a:t>Có hình dáng giống hình hộp chắc chắn</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Góc bên hông: </a:t>
            </a:r>
            <a:r>
              <a:rPr b="0" i="0" lang="en-US" sz="1600" u="none" cap="none" strike="noStrike">
                <a:solidFill>
                  <a:srgbClr val="000000"/>
                </a:solidFill>
                <a:latin typeface="Times New Roman"/>
                <a:ea typeface="Times New Roman"/>
                <a:cs typeface="Times New Roman"/>
                <a:sym typeface="Times New Roman"/>
              </a:rPr>
              <a:t>Biến thể hình hộp tạo dạng uốn lượn giúp tăng tính khí động học cho xe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3"/>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5" name="Google Shape;595;p43"/>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id="596" name="Google Shape;596;p43"/>
          <p:cNvSpPr txBox="1"/>
          <p:nvPr/>
        </p:nvSpPr>
        <p:spPr>
          <a:xfrm>
            <a:off x="754719" y="832424"/>
            <a:ext cx="1703786" cy="401062"/>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Đèn Laser</a:t>
            </a:r>
            <a:endParaRPr b="1" i="1" sz="2000" u="none" cap="none" strike="noStrike">
              <a:solidFill>
                <a:srgbClr val="FFC000"/>
              </a:solidFill>
              <a:latin typeface="Times New Roman"/>
              <a:ea typeface="Times New Roman"/>
              <a:cs typeface="Times New Roman"/>
              <a:sym typeface="Times New Roman"/>
            </a:endParaRPr>
          </a:p>
        </p:txBody>
      </p:sp>
      <p:sp>
        <p:nvSpPr>
          <p:cNvPr id="597" name="Google Shape;597;p43"/>
          <p:cNvSpPr txBox="1"/>
          <p:nvPr/>
        </p:nvSpPr>
        <p:spPr>
          <a:xfrm>
            <a:off x="468132" y="3417501"/>
            <a:ext cx="3980747"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Yếu tố biểu đạt: </a:t>
            </a:r>
            <a:r>
              <a:rPr b="0" i="0" lang="en-US" sz="1600" u="none" cap="none" strike="noStrike">
                <a:solidFill>
                  <a:srgbClr val="000000"/>
                </a:solidFill>
                <a:latin typeface="Times New Roman"/>
                <a:ea typeface="Times New Roman"/>
                <a:cs typeface="Times New Roman"/>
                <a:sym typeface="Times New Roman"/>
              </a:rPr>
              <a:t>Thể hiện sự hiện đại, hướng tới tương lai, đèn laser có thể chiếu sáng tới 600m.</a:t>
            </a:r>
            <a:endParaRPr b="0" i="0" sz="1600" u="none" cap="none" strike="noStrike">
              <a:solidFill>
                <a:srgbClr val="000000"/>
              </a:solidFill>
              <a:latin typeface="Times New Roman"/>
              <a:ea typeface="Times New Roman"/>
              <a:cs typeface="Times New Roman"/>
              <a:sym typeface="Times New Roman"/>
            </a:endParaRPr>
          </a:p>
        </p:txBody>
      </p:sp>
      <p:pic>
        <p:nvPicPr>
          <p:cNvPr descr="Cafeauto" id="598" name="Google Shape;598;p43"/>
          <p:cNvPicPr preferRelativeResize="0"/>
          <p:nvPr/>
        </p:nvPicPr>
        <p:blipFill rotWithShape="1">
          <a:blip r:embed="rId3">
            <a:alphaModFix/>
          </a:blip>
          <a:srcRect b="0" l="0" r="0" t="0"/>
          <a:stretch/>
        </p:blipFill>
        <p:spPr>
          <a:xfrm>
            <a:off x="468132" y="1292734"/>
            <a:ext cx="3445341" cy="1946618"/>
          </a:xfrm>
          <a:prstGeom prst="rect">
            <a:avLst/>
          </a:prstGeom>
          <a:noFill/>
          <a:ln>
            <a:noFill/>
          </a:ln>
        </p:spPr>
      </p:pic>
      <p:sp>
        <p:nvSpPr>
          <p:cNvPr descr="LÝ THUYẾT MÀU SẮC CHO NHÀ THIẾT KẾ - dpiCENTER" id="599" name="Google Shape;599;p4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0" name="Google Shape;600;p43"/>
          <p:cNvSpPr txBox="1"/>
          <p:nvPr/>
        </p:nvSpPr>
        <p:spPr>
          <a:xfrm>
            <a:off x="4693347" y="3414336"/>
            <a:ext cx="346005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Sử dụng đèn laser cho ánh sáng đơn sắc trắng và mạnh tuy nhiên hoàn toàn không gây hại tới mắt con người</a:t>
            </a:r>
            <a:endParaRPr b="0" i="0" sz="1600" u="none" cap="none" strike="noStrike">
              <a:solidFill>
                <a:srgbClr val="000000"/>
              </a:solidFill>
              <a:latin typeface="Times New Roman"/>
              <a:ea typeface="Times New Roman"/>
              <a:cs typeface="Times New Roman"/>
              <a:sym typeface="Times New Roman"/>
            </a:endParaRPr>
          </a:p>
        </p:txBody>
      </p:sp>
      <p:pic>
        <p:nvPicPr>
          <p:cNvPr descr="BMW i8 2020 hình ảnh ngoại thất Make an exceptional impression with the available Icon Adaptive LED Headlights with Laserlight." id="601" name="Google Shape;601;p43"/>
          <p:cNvPicPr preferRelativeResize="0"/>
          <p:nvPr/>
        </p:nvPicPr>
        <p:blipFill rotWithShape="1">
          <a:blip r:embed="rId4">
            <a:alphaModFix/>
          </a:blip>
          <a:srcRect b="0" l="0" r="0" t="0"/>
          <a:stretch/>
        </p:blipFill>
        <p:spPr>
          <a:xfrm>
            <a:off x="4693347" y="1292734"/>
            <a:ext cx="3460053" cy="194533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4"/>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7" name="Google Shape;607;p44"/>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608" name="Google Shape;608;p4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9" name="Google Shape;609;p44"/>
          <p:cNvSpPr txBox="1"/>
          <p:nvPr/>
        </p:nvSpPr>
        <p:spPr>
          <a:xfrm>
            <a:off x="609602" y="604190"/>
            <a:ext cx="3962399" cy="401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Tổng thể về màu sắc</a:t>
            </a:r>
            <a:endParaRPr>
              <a:solidFill>
                <a:srgbClr val="FFC000"/>
              </a:solidFill>
            </a:endParaRPr>
          </a:p>
        </p:txBody>
      </p:sp>
      <p:pic>
        <p:nvPicPr>
          <p:cNvPr id="610" name="Google Shape;610;p44"/>
          <p:cNvPicPr preferRelativeResize="0"/>
          <p:nvPr/>
        </p:nvPicPr>
        <p:blipFill rotWithShape="1">
          <a:blip r:embed="rId3">
            <a:alphaModFix/>
          </a:blip>
          <a:srcRect b="0" l="0" r="0" t="0"/>
          <a:stretch/>
        </p:blipFill>
        <p:spPr>
          <a:xfrm>
            <a:off x="390291" y="1631672"/>
            <a:ext cx="3469156" cy="3171607"/>
          </a:xfrm>
          <a:prstGeom prst="rect">
            <a:avLst/>
          </a:prstGeom>
          <a:noFill/>
          <a:ln>
            <a:noFill/>
          </a:ln>
        </p:spPr>
      </p:pic>
      <p:pic>
        <p:nvPicPr>
          <p:cNvPr id="611" name="Google Shape;611;p44"/>
          <p:cNvPicPr preferRelativeResize="0"/>
          <p:nvPr/>
        </p:nvPicPr>
        <p:blipFill rotWithShape="1">
          <a:blip r:embed="rId4">
            <a:alphaModFix/>
          </a:blip>
          <a:srcRect b="0" l="0" r="0" t="0"/>
          <a:stretch/>
        </p:blipFill>
        <p:spPr>
          <a:xfrm>
            <a:off x="4600667" y="1651208"/>
            <a:ext cx="4207933" cy="2829320"/>
          </a:xfrm>
          <a:prstGeom prst="rect">
            <a:avLst/>
          </a:prstGeom>
          <a:noFill/>
          <a:ln>
            <a:noFill/>
          </a:ln>
        </p:spPr>
      </p:pic>
      <p:sp>
        <p:nvSpPr>
          <p:cNvPr id="612" name="Google Shape;612;p44"/>
          <p:cNvSpPr txBox="1"/>
          <p:nvPr/>
        </p:nvSpPr>
        <p:spPr>
          <a:xfrm>
            <a:off x="327660" y="994650"/>
            <a:ext cx="3531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Bảng màu cơ bản nội thất của BMW i8 2020</a:t>
            </a:r>
            <a:endParaRPr i="0" sz="1800" u="none" cap="none" strike="noStrike">
              <a:solidFill>
                <a:srgbClr val="000000"/>
              </a:solidFill>
              <a:latin typeface="Times New Roman"/>
              <a:ea typeface="Times New Roman"/>
              <a:cs typeface="Times New Roman"/>
              <a:sym typeface="Times New Roman"/>
            </a:endParaRPr>
          </a:p>
        </p:txBody>
      </p:sp>
      <p:sp>
        <p:nvSpPr>
          <p:cNvPr id="613" name="Google Shape;613;p44"/>
          <p:cNvSpPr txBox="1"/>
          <p:nvPr/>
        </p:nvSpPr>
        <p:spPr>
          <a:xfrm>
            <a:off x="4600667" y="994738"/>
            <a:ext cx="4207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Bảng màu cơ bản ngoại thất của BMW i8 2020</a:t>
            </a:r>
            <a:endParaRPr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5"/>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9" name="Google Shape;619;p45"/>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620" name="Google Shape;620;p4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BMW i8 2020 Màu Crystal White Pearl Metallic with Frozen Grey accent" id="621" name="Google Shape;621;p45"/>
          <p:cNvPicPr preferRelativeResize="0"/>
          <p:nvPr/>
        </p:nvPicPr>
        <p:blipFill rotWithShape="1">
          <a:blip r:embed="rId3">
            <a:alphaModFix/>
          </a:blip>
          <a:srcRect b="0" l="0" r="0" t="0"/>
          <a:stretch/>
        </p:blipFill>
        <p:spPr>
          <a:xfrm>
            <a:off x="460375" y="743511"/>
            <a:ext cx="1982953" cy="999947"/>
          </a:xfrm>
          <a:prstGeom prst="rect">
            <a:avLst/>
          </a:prstGeom>
          <a:noFill/>
          <a:ln>
            <a:noFill/>
          </a:ln>
        </p:spPr>
      </p:pic>
      <p:pic>
        <p:nvPicPr>
          <p:cNvPr descr="BMW i8 2020 Màu Crystal White Pearl Metallic with BMW i Frozen Blue accent" id="622" name="Google Shape;622;p45"/>
          <p:cNvPicPr preferRelativeResize="0"/>
          <p:nvPr/>
        </p:nvPicPr>
        <p:blipFill rotWithShape="1">
          <a:blip r:embed="rId4">
            <a:alphaModFix/>
          </a:blip>
          <a:srcRect b="0" l="0" r="0" t="0"/>
          <a:stretch/>
        </p:blipFill>
        <p:spPr>
          <a:xfrm>
            <a:off x="460375" y="1802185"/>
            <a:ext cx="1978027" cy="995495"/>
          </a:xfrm>
          <a:prstGeom prst="rect">
            <a:avLst/>
          </a:prstGeom>
          <a:noFill/>
          <a:ln>
            <a:noFill/>
          </a:ln>
        </p:spPr>
      </p:pic>
      <p:pic>
        <p:nvPicPr>
          <p:cNvPr descr="BMW i8 2020 Màu E-Copper with Frozen Grey Accent" id="623" name="Google Shape;623;p45"/>
          <p:cNvPicPr preferRelativeResize="0"/>
          <p:nvPr/>
        </p:nvPicPr>
        <p:blipFill rotWithShape="1">
          <a:blip r:embed="rId5">
            <a:alphaModFix/>
          </a:blip>
          <a:srcRect b="0" l="0" r="0" t="0"/>
          <a:stretch/>
        </p:blipFill>
        <p:spPr>
          <a:xfrm>
            <a:off x="2438403" y="743349"/>
            <a:ext cx="4073858" cy="2054332"/>
          </a:xfrm>
          <a:prstGeom prst="rect">
            <a:avLst/>
          </a:prstGeom>
          <a:noFill/>
          <a:ln>
            <a:noFill/>
          </a:ln>
        </p:spPr>
      </p:pic>
      <p:pic>
        <p:nvPicPr>
          <p:cNvPr descr="BMW i8 2020 Màu Sophisto Grey Metallic with Frozen Grey accent" id="624" name="Google Shape;624;p45"/>
          <p:cNvPicPr preferRelativeResize="0"/>
          <p:nvPr/>
        </p:nvPicPr>
        <p:blipFill rotWithShape="1">
          <a:blip r:embed="rId6">
            <a:alphaModFix/>
          </a:blip>
          <a:srcRect b="0" l="0" r="0" t="0"/>
          <a:stretch/>
        </p:blipFill>
        <p:spPr>
          <a:xfrm>
            <a:off x="6408419" y="743349"/>
            <a:ext cx="2099733" cy="1058836"/>
          </a:xfrm>
          <a:prstGeom prst="rect">
            <a:avLst/>
          </a:prstGeom>
          <a:noFill/>
          <a:ln>
            <a:noFill/>
          </a:ln>
        </p:spPr>
      </p:pic>
      <p:pic>
        <p:nvPicPr>
          <p:cNvPr descr="BMW i8 2020 Màu Sophisto Grey Metallic with BMW i Frozen Blue accent" id="625" name="Google Shape;625;p45"/>
          <p:cNvPicPr preferRelativeResize="0"/>
          <p:nvPr/>
        </p:nvPicPr>
        <p:blipFill rotWithShape="1">
          <a:blip r:embed="rId7">
            <a:alphaModFix/>
          </a:blip>
          <a:srcRect b="0" l="0" r="0" t="0"/>
          <a:stretch/>
        </p:blipFill>
        <p:spPr>
          <a:xfrm>
            <a:off x="6408420" y="1802185"/>
            <a:ext cx="2099734" cy="1066635"/>
          </a:xfrm>
          <a:prstGeom prst="rect">
            <a:avLst/>
          </a:prstGeom>
          <a:noFill/>
          <a:ln>
            <a:noFill/>
          </a:ln>
        </p:spPr>
      </p:pic>
      <p:sp>
        <p:nvSpPr>
          <p:cNvPr id="626" name="Google Shape;626;p45"/>
          <p:cNvSpPr/>
          <p:nvPr/>
        </p:nvSpPr>
        <p:spPr>
          <a:xfrm>
            <a:off x="609602" y="3813554"/>
            <a:ext cx="8214358"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BMW i8 2020 gồm 3 gam màu ngoại thất chính là Crystal White Pearl Metallic, E-Copper Metallic và Sophisto Grey Metallic, cụ thể là màu trắng, màu nâu hoặc màu đen. </a:t>
            </a:r>
            <a:endParaRPr/>
          </a:p>
        </p:txBody>
      </p:sp>
      <p:sp>
        <p:nvSpPr>
          <p:cNvPr id="627" name="Google Shape;627;p45"/>
          <p:cNvSpPr txBox="1"/>
          <p:nvPr/>
        </p:nvSpPr>
        <p:spPr>
          <a:xfrm>
            <a:off x="155575" y="2856407"/>
            <a:ext cx="2519045"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Màu Crystal White Pearl Metallic With Frozen Grey Accent (or BMW I Frozen Blue Accent)</a:t>
            </a:r>
            <a:endParaRPr b="1" i="0" sz="1400" u="none" cap="none" strike="noStrike">
              <a:solidFill>
                <a:srgbClr val="000000"/>
              </a:solidFill>
              <a:latin typeface="Times New Roman"/>
              <a:ea typeface="Times New Roman"/>
              <a:cs typeface="Times New Roman"/>
              <a:sym typeface="Times New Roman"/>
            </a:endParaRPr>
          </a:p>
        </p:txBody>
      </p:sp>
      <p:sp>
        <p:nvSpPr>
          <p:cNvPr id="628" name="Google Shape;628;p45"/>
          <p:cNvSpPr txBox="1"/>
          <p:nvPr/>
        </p:nvSpPr>
        <p:spPr>
          <a:xfrm>
            <a:off x="3360420" y="3001028"/>
            <a:ext cx="23622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Màu E-Copper With Frozen Grey Accent</a:t>
            </a:r>
            <a:endParaRPr b="1" i="0" sz="1400" u="none" cap="none" strike="noStrike">
              <a:solidFill>
                <a:srgbClr val="000000"/>
              </a:solidFill>
              <a:latin typeface="Times New Roman"/>
              <a:ea typeface="Times New Roman"/>
              <a:cs typeface="Times New Roman"/>
              <a:sym typeface="Times New Roman"/>
            </a:endParaRPr>
          </a:p>
        </p:txBody>
      </p:sp>
      <p:sp>
        <p:nvSpPr>
          <p:cNvPr id="629" name="Google Shape;629;p45"/>
          <p:cNvSpPr txBox="1"/>
          <p:nvPr/>
        </p:nvSpPr>
        <p:spPr>
          <a:xfrm>
            <a:off x="6408419" y="2946369"/>
            <a:ext cx="241554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Màu Sophisto Grey Metallic With Frozen Grey Accent (or BMW I Frozen Blue Accent) </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6"/>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5" name="Google Shape;635;p46"/>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636" name="Google Shape;636;p4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BMW i8 2020 Màu Crystal White Pearl Metallic with Frozen Grey accent" id="637" name="Google Shape;637;p46"/>
          <p:cNvPicPr preferRelativeResize="0"/>
          <p:nvPr/>
        </p:nvPicPr>
        <p:blipFill rotWithShape="1">
          <a:blip r:embed="rId3">
            <a:alphaModFix/>
          </a:blip>
          <a:srcRect b="0" l="0" r="0" t="0"/>
          <a:stretch/>
        </p:blipFill>
        <p:spPr>
          <a:xfrm>
            <a:off x="460375" y="743511"/>
            <a:ext cx="1982953" cy="999947"/>
          </a:xfrm>
          <a:prstGeom prst="rect">
            <a:avLst/>
          </a:prstGeom>
          <a:noFill/>
          <a:ln>
            <a:noFill/>
          </a:ln>
        </p:spPr>
      </p:pic>
      <p:pic>
        <p:nvPicPr>
          <p:cNvPr descr="BMW i8 2020 Màu Crystal White Pearl Metallic with BMW i Frozen Blue accent" id="638" name="Google Shape;638;p46"/>
          <p:cNvPicPr preferRelativeResize="0"/>
          <p:nvPr/>
        </p:nvPicPr>
        <p:blipFill rotWithShape="1">
          <a:blip r:embed="rId4">
            <a:alphaModFix/>
          </a:blip>
          <a:srcRect b="0" l="0" r="0" t="0"/>
          <a:stretch/>
        </p:blipFill>
        <p:spPr>
          <a:xfrm>
            <a:off x="460375" y="1802185"/>
            <a:ext cx="1978027" cy="995495"/>
          </a:xfrm>
          <a:prstGeom prst="rect">
            <a:avLst/>
          </a:prstGeom>
          <a:noFill/>
          <a:ln>
            <a:noFill/>
          </a:ln>
        </p:spPr>
      </p:pic>
      <p:pic>
        <p:nvPicPr>
          <p:cNvPr descr="BMW i8 2020 Màu E-Copper with Frozen Grey Accent" id="639" name="Google Shape;639;p46"/>
          <p:cNvPicPr preferRelativeResize="0"/>
          <p:nvPr/>
        </p:nvPicPr>
        <p:blipFill rotWithShape="1">
          <a:blip r:embed="rId5">
            <a:alphaModFix/>
          </a:blip>
          <a:srcRect b="0" l="0" r="0" t="0"/>
          <a:stretch/>
        </p:blipFill>
        <p:spPr>
          <a:xfrm>
            <a:off x="2438403" y="743349"/>
            <a:ext cx="4073858" cy="2054332"/>
          </a:xfrm>
          <a:prstGeom prst="rect">
            <a:avLst/>
          </a:prstGeom>
          <a:noFill/>
          <a:ln>
            <a:noFill/>
          </a:ln>
        </p:spPr>
      </p:pic>
      <p:pic>
        <p:nvPicPr>
          <p:cNvPr descr="BMW i8 2020 Màu Sophisto Grey Metallic with Frozen Grey accent" id="640" name="Google Shape;640;p46"/>
          <p:cNvPicPr preferRelativeResize="0"/>
          <p:nvPr/>
        </p:nvPicPr>
        <p:blipFill rotWithShape="1">
          <a:blip r:embed="rId6">
            <a:alphaModFix/>
          </a:blip>
          <a:srcRect b="0" l="0" r="0" t="0"/>
          <a:stretch/>
        </p:blipFill>
        <p:spPr>
          <a:xfrm>
            <a:off x="6408419" y="743349"/>
            <a:ext cx="2099733" cy="1058836"/>
          </a:xfrm>
          <a:prstGeom prst="rect">
            <a:avLst/>
          </a:prstGeom>
          <a:noFill/>
          <a:ln>
            <a:noFill/>
          </a:ln>
        </p:spPr>
      </p:pic>
      <p:pic>
        <p:nvPicPr>
          <p:cNvPr descr="BMW i8 2020 Màu Sophisto Grey Metallic with BMW i Frozen Blue accent" id="641" name="Google Shape;641;p46"/>
          <p:cNvPicPr preferRelativeResize="0"/>
          <p:nvPr/>
        </p:nvPicPr>
        <p:blipFill rotWithShape="1">
          <a:blip r:embed="rId7">
            <a:alphaModFix/>
          </a:blip>
          <a:srcRect b="0" l="0" r="0" t="0"/>
          <a:stretch/>
        </p:blipFill>
        <p:spPr>
          <a:xfrm>
            <a:off x="6408420" y="1802185"/>
            <a:ext cx="2099734" cy="1066635"/>
          </a:xfrm>
          <a:prstGeom prst="rect">
            <a:avLst/>
          </a:prstGeom>
          <a:noFill/>
          <a:ln>
            <a:noFill/>
          </a:ln>
        </p:spPr>
      </p:pic>
      <p:sp>
        <p:nvSpPr>
          <p:cNvPr id="642" name="Google Shape;642;p46"/>
          <p:cNvSpPr txBox="1"/>
          <p:nvPr/>
        </p:nvSpPr>
        <p:spPr>
          <a:xfrm>
            <a:off x="43498" y="2887760"/>
            <a:ext cx="281177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Phù hợp với mọi giới tính, phù hợp với những người thích sự nổi bật</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Màu trắng đặc trưng cho sự mới mẻ, lịch sự và chuyên nghiệp</a:t>
            </a:r>
            <a:endParaRPr b="0" i="0" sz="1600" u="none" cap="none" strike="noStrike">
              <a:solidFill>
                <a:srgbClr val="000000"/>
              </a:solidFill>
              <a:latin typeface="Times New Roman"/>
              <a:ea typeface="Times New Roman"/>
              <a:cs typeface="Times New Roman"/>
              <a:sym typeface="Times New Roman"/>
            </a:endParaRPr>
          </a:p>
        </p:txBody>
      </p:sp>
      <p:sp>
        <p:nvSpPr>
          <p:cNvPr id="643" name="Google Shape;643;p46"/>
          <p:cNvSpPr txBox="1"/>
          <p:nvPr/>
        </p:nvSpPr>
        <p:spPr>
          <a:xfrm>
            <a:off x="3030394" y="2887760"/>
            <a:ext cx="3309446" cy="15388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Phù hợp với mọi giới tính, phù hợp với những người đơn giản, thanh nhã</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Màu nâu đặc trưng cho tính thực tế và sự ổn đinh, tính tổ chức và sự trật tự.</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644" name="Google Shape;644;p46"/>
          <p:cNvSpPr txBox="1"/>
          <p:nvPr/>
        </p:nvSpPr>
        <p:spPr>
          <a:xfrm>
            <a:off x="6408420" y="3001028"/>
            <a:ext cx="273558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Đem lại cảm giác mạnh mẽ, tốc độ, cân bằng. Mang tới sự tích cực, an toàn, trưởng thành</a:t>
            </a:r>
            <a:endParaRPr/>
          </a:p>
          <a:p>
            <a:pPr indent="0" lvl="0" marL="0" marR="0" rtl="0" algn="l">
              <a:lnSpc>
                <a:spcPct val="100000"/>
              </a:lnSpc>
              <a:spcBef>
                <a:spcPts val="0"/>
              </a:spcBef>
              <a:spcAft>
                <a:spcPts val="0"/>
              </a:spcAft>
              <a:buNone/>
            </a:pPr>
            <a:r>
              <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Dành cho khách hàng yêu thích sự hào nhoáng, lịch lãm</a:t>
            </a:r>
            <a:endParaRPr b="1" i="0" sz="1600" u="none" cap="none" strike="noStrike">
              <a:solidFill>
                <a:srgbClr val="171717"/>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7"/>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0" name="Google Shape;650;p47"/>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651" name="Google Shape;651;p4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2" name="Google Shape;652;p47"/>
          <p:cNvSpPr txBox="1"/>
          <p:nvPr/>
        </p:nvSpPr>
        <p:spPr>
          <a:xfrm>
            <a:off x="609601" y="538683"/>
            <a:ext cx="3962399" cy="401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Tổng thể về chất liệu vật lý</a:t>
            </a:r>
            <a:endParaRPr>
              <a:solidFill>
                <a:srgbClr val="FFC000"/>
              </a:solidFill>
            </a:endParaRPr>
          </a:p>
        </p:txBody>
      </p:sp>
      <p:graphicFrame>
        <p:nvGraphicFramePr>
          <p:cNvPr id="653" name="Google Shape;653;p47"/>
          <p:cNvGraphicFramePr/>
          <p:nvPr/>
        </p:nvGraphicFramePr>
        <p:xfrm>
          <a:off x="1" y="939745"/>
          <a:ext cx="3000000" cy="3000000"/>
        </p:xfrm>
        <a:graphic>
          <a:graphicData uri="http://schemas.openxmlformats.org/drawingml/2006/table">
            <a:tbl>
              <a:tblPr bandRow="1" firstRow="1">
                <a:noFill/>
                <a:tableStyleId>{3B1ECAD5-F1D9-41B3-A5B1-928864856DF9}</a:tableStyleId>
              </a:tblPr>
              <a:tblGrid>
                <a:gridCol w="1828800"/>
                <a:gridCol w="1828800"/>
                <a:gridCol w="1828800"/>
                <a:gridCol w="1828800"/>
                <a:gridCol w="1828800"/>
              </a:tblGrid>
              <a:tr h="371725">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Khung xe</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Lazang</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Lốp xe</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Lưới tản nhiệt</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Kính xe</a:t>
                      </a:r>
                      <a:endParaRPr sz="1600" u="none" cap="none" strike="noStrike">
                        <a:latin typeface="Times New Roman"/>
                        <a:ea typeface="Times New Roman"/>
                        <a:cs typeface="Times New Roman"/>
                        <a:sym typeface="Times New Roman"/>
                      </a:endParaRPr>
                    </a:p>
                  </a:txBody>
                  <a:tcPr marT="45725" marB="45725" marR="91450" marL="91450"/>
                </a:tc>
              </a:tr>
              <a:tr h="807000">
                <a:tc>
                  <a:txBody>
                    <a:bodyPr/>
                    <a:lstStyle/>
                    <a:p>
                      <a:pPr indent="0" lvl="0" marL="0" marR="0" rtl="0" algn="ctr">
                        <a:lnSpc>
                          <a:spcPct val="100000"/>
                        </a:lnSpc>
                        <a:spcBef>
                          <a:spcPts val="0"/>
                        </a:spcBef>
                        <a:spcAft>
                          <a:spcPts val="0"/>
                        </a:spcAft>
                        <a:buNone/>
                      </a:pPr>
                      <a:r>
                        <a:t/>
                      </a:r>
                      <a:endParaRPr sz="16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t/>
                      </a:r>
                      <a:endParaRPr sz="16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t/>
                      </a:r>
                      <a:endParaRPr sz="16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t/>
                      </a:r>
                      <a:endParaRPr sz="16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t/>
                      </a:r>
                      <a:endParaRPr sz="1600" u="none" cap="none" strike="noStrike">
                        <a:solidFill>
                          <a:srgbClr val="212446"/>
                        </a:solidFill>
                        <a:latin typeface="Times New Roman"/>
                        <a:ea typeface="Times New Roman"/>
                        <a:cs typeface="Times New Roman"/>
                        <a:sym typeface="Times New Roman"/>
                      </a:endParaRPr>
                    </a:p>
                  </a:txBody>
                  <a:tcPr marT="18075" marB="18075" marR="36150" marL="36150" anchor="ctr"/>
                </a:tc>
              </a:tr>
              <a:tr h="950150">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CFRP – chất liệu nhựa gia cố bằng sợi carbon kết hợp với nhôm</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Hợp kim nâng cấp</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Hợp chất cao su mặt gai + silica toàn phần</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Nhựa cứng</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Thủy tinh</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r>
              <a:tr h="950150">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Vừa có được trọng lượng thấp, vừa có được độ vững chắc cao</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Phân chia lực tốt, bền với thời gian</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Lâu mòn và bền bỉ, bền vững</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Bền và nhẹ</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Trọng lượng nhẹ, bền, chống trầy xước</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r>
              <a:tr h="819925">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Trở nên cứng chắc và bảo vệ khi va chạm</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Tạo nên sự sang trọng</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Độ bám đường tốt </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Tản nhiệt tốt</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c>
                  <a:txBody>
                    <a:bodyPr/>
                    <a:lstStyle/>
                    <a:p>
                      <a:pPr indent="0" lvl="0" marL="0" marR="0" rtl="0" algn="ctr">
                        <a:lnSpc>
                          <a:spcPct val="100000"/>
                        </a:lnSpc>
                        <a:spcBef>
                          <a:spcPts val="0"/>
                        </a:spcBef>
                        <a:spcAft>
                          <a:spcPts val="0"/>
                        </a:spcAft>
                        <a:buNone/>
                      </a:pPr>
                      <a:r>
                        <a:rPr b="0" i="0" lang="en-US" sz="1400" u="none" cap="none" strike="noStrike">
                          <a:solidFill>
                            <a:srgbClr val="212446"/>
                          </a:solidFill>
                          <a:latin typeface="Times New Roman"/>
                          <a:ea typeface="Times New Roman"/>
                          <a:cs typeface="Times New Roman"/>
                          <a:sym typeface="Times New Roman"/>
                        </a:rPr>
                        <a:t>Tạo cảm giác an toàn cho người lái</a:t>
                      </a:r>
                      <a:endParaRPr sz="1400" u="none" cap="none" strike="noStrike">
                        <a:solidFill>
                          <a:srgbClr val="212446"/>
                        </a:solidFill>
                        <a:latin typeface="Times New Roman"/>
                        <a:ea typeface="Times New Roman"/>
                        <a:cs typeface="Times New Roman"/>
                        <a:sym typeface="Times New Roman"/>
                      </a:endParaRPr>
                    </a:p>
                  </a:txBody>
                  <a:tcPr marT="18075" marB="18075" marR="36150" marL="36150" anchor="ctr"/>
                </a:tc>
              </a:tr>
            </a:tbl>
          </a:graphicData>
        </a:graphic>
      </p:graphicFrame>
      <p:pic>
        <p:nvPicPr>
          <p:cNvPr descr="Hybrid chip tuning – BMW i8 1500 16 v Turbo Hybrid | Chiptuning QUANTUM" id="654" name="Google Shape;654;p47"/>
          <p:cNvPicPr preferRelativeResize="0"/>
          <p:nvPr/>
        </p:nvPicPr>
        <p:blipFill rotWithShape="1">
          <a:blip r:embed="rId3">
            <a:alphaModFix/>
          </a:blip>
          <a:srcRect b="0" l="0" r="0" t="0"/>
          <a:stretch/>
        </p:blipFill>
        <p:spPr>
          <a:xfrm>
            <a:off x="164985" y="1321910"/>
            <a:ext cx="1508759" cy="784019"/>
          </a:xfrm>
          <a:prstGeom prst="rect">
            <a:avLst/>
          </a:prstGeom>
          <a:noFill/>
          <a:ln>
            <a:noFill/>
          </a:ln>
        </p:spPr>
      </p:pic>
      <p:pic>
        <p:nvPicPr>
          <p:cNvPr descr="A close up of a car wheel&#10;&#10;Description automatically generated with low confidence" id="655" name="Google Shape;655;p47"/>
          <p:cNvPicPr preferRelativeResize="0"/>
          <p:nvPr/>
        </p:nvPicPr>
        <p:blipFill rotWithShape="1">
          <a:blip r:embed="rId4">
            <a:alphaModFix/>
          </a:blip>
          <a:srcRect b="0" l="0" r="0" t="0"/>
          <a:stretch/>
        </p:blipFill>
        <p:spPr>
          <a:xfrm>
            <a:off x="1958513" y="1329678"/>
            <a:ext cx="1569547" cy="776251"/>
          </a:xfrm>
          <a:prstGeom prst="rect">
            <a:avLst/>
          </a:prstGeom>
          <a:noFill/>
          <a:ln>
            <a:noFill/>
          </a:ln>
        </p:spPr>
      </p:pic>
      <p:pic>
        <p:nvPicPr>
          <p:cNvPr descr="Hình ảnh ngoại thất BMW i8 2019 hình 1" id="656" name="Google Shape;656;p47"/>
          <p:cNvPicPr preferRelativeResize="0"/>
          <p:nvPr/>
        </p:nvPicPr>
        <p:blipFill rotWithShape="1">
          <a:blip r:embed="rId5">
            <a:alphaModFix/>
          </a:blip>
          <a:srcRect b="0" l="0" r="0" t="0"/>
          <a:stretch/>
        </p:blipFill>
        <p:spPr>
          <a:xfrm>
            <a:off x="3752307" y="1321910"/>
            <a:ext cx="1639386" cy="776251"/>
          </a:xfrm>
          <a:prstGeom prst="rect">
            <a:avLst/>
          </a:prstGeom>
          <a:noFill/>
          <a:ln>
            <a:noFill/>
          </a:ln>
        </p:spPr>
      </p:pic>
      <p:pic>
        <p:nvPicPr>
          <p:cNvPr descr="https://i.xeoto.com.vn/auto/bmw/i8/2019/ngoai-that-bmw-i8-24525.png" id="657" name="Google Shape;657;p47"/>
          <p:cNvPicPr preferRelativeResize="0"/>
          <p:nvPr/>
        </p:nvPicPr>
        <p:blipFill rotWithShape="1">
          <a:blip r:embed="rId6">
            <a:alphaModFix/>
          </a:blip>
          <a:srcRect b="0" l="0" r="0" t="0"/>
          <a:stretch/>
        </p:blipFill>
        <p:spPr>
          <a:xfrm>
            <a:off x="5606623" y="1332685"/>
            <a:ext cx="1578926" cy="765624"/>
          </a:xfrm>
          <a:prstGeom prst="rect">
            <a:avLst/>
          </a:prstGeom>
          <a:noFill/>
          <a:ln>
            <a:noFill/>
          </a:ln>
        </p:spPr>
      </p:pic>
      <p:pic>
        <p:nvPicPr>
          <p:cNvPr descr="i8 Coupe Roof Antenna" id="658" name="Google Shape;658;p47"/>
          <p:cNvPicPr preferRelativeResize="0"/>
          <p:nvPr/>
        </p:nvPicPr>
        <p:blipFill rotWithShape="1">
          <a:blip r:embed="rId7">
            <a:alphaModFix/>
          </a:blip>
          <a:srcRect b="0" l="0" r="0" t="0"/>
          <a:stretch/>
        </p:blipFill>
        <p:spPr>
          <a:xfrm>
            <a:off x="7438579" y="1329678"/>
            <a:ext cx="1563148" cy="7684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8"/>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4" name="Google Shape;664;p48"/>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665" name="Google Shape;665;p4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6" name="Google Shape;666;p48"/>
          <p:cNvSpPr txBox="1"/>
          <p:nvPr/>
        </p:nvSpPr>
        <p:spPr>
          <a:xfrm>
            <a:off x="609602" y="743349"/>
            <a:ext cx="3962399" cy="401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Tổng thể về chất liệu tạo hình</a:t>
            </a:r>
            <a:endParaRPr>
              <a:solidFill>
                <a:srgbClr val="FFC000"/>
              </a:solidFill>
            </a:endParaRPr>
          </a:p>
        </p:txBody>
      </p:sp>
      <p:pic>
        <p:nvPicPr>
          <p:cNvPr descr="2018 BMW i8 E-Copper Review - (The Future of Supercars)" id="667" name="Google Shape;667;p48"/>
          <p:cNvPicPr preferRelativeResize="0"/>
          <p:nvPr/>
        </p:nvPicPr>
        <p:blipFill rotWithShape="1">
          <a:blip r:embed="rId3">
            <a:alphaModFix/>
          </a:blip>
          <a:srcRect b="0" l="0" r="0" t="0"/>
          <a:stretch/>
        </p:blipFill>
        <p:spPr>
          <a:xfrm>
            <a:off x="772795" y="1344967"/>
            <a:ext cx="2816225" cy="1877014"/>
          </a:xfrm>
          <a:prstGeom prst="rect">
            <a:avLst/>
          </a:prstGeom>
          <a:noFill/>
          <a:ln>
            <a:noFill/>
          </a:ln>
        </p:spPr>
      </p:pic>
      <p:sp>
        <p:nvSpPr>
          <p:cNvPr id="668" name="Google Shape;668;p48"/>
          <p:cNvSpPr txBox="1"/>
          <p:nvPr/>
        </p:nvSpPr>
        <p:spPr>
          <a:xfrm>
            <a:off x="777009" y="3482461"/>
            <a:ext cx="2709545" cy="969496"/>
          </a:xfrm>
          <a:prstGeom prst="rect">
            <a:avLst/>
          </a:prstGeom>
          <a:noFill/>
          <a:ln>
            <a:noFill/>
          </a:ln>
        </p:spPr>
        <p:txBody>
          <a:bodyPr anchorCtr="0" anchor="t" bIns="68575" lIns="137150" spcFirstLastPara="1" rIns="137150" wrap="square" tIns="68575">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Nhựa bóng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Màu</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Họa tiết được in nổi</a:t>
            </a:r>
            <a:endParaRPr b="0" i="0" sz="1800" u="none" cap="none" strike="noStrike">
              <a:solidFill>
                <a:schemeClr val="dk1"/>
              </a:solidFill>
              <a:latin typeface="Times New Roman"/>
              <a:ea typeface="Times New Roman"/>
              <a:cs typeface="Times New Roman"/>
              <a:sym typeface="Times New Roman"/>
            </a:endParaRPr>
          </a:p>
        </p:txBody>
      </p:sp>
      <p:pic>
        <p:nvPicPr>
          <p:cNvPr descr="Hình ảnh ngoại thất BMW i8 2019 hình 1" id="669" name="Google Shape;669;p48"/>
          <p:cNvPicPr preferRelativeResize="0"/>
          <p:nvPr/>
        </p:nvPicPr>
        <p:blipFill rotWithShape="1">
          <a:blip r:embed="rId4">
            <a:alphaModFix/>
          </a:blip>
          <a:srcRect b="0" l="0" r="0" t="0"/>
          <a:stretch/>
        </p:blipFill>
        <p:spPr>
          <a:xfrm>
            <a:off x="4493433" y="1344967"/>
            <a:ext cx="3964119" cy="1877014"/>
          </a:xfrm>
          <a:prstGeom prst="rect">
            <a:avLst/>
          </a:prstGeom>
          <a:noFill/>
          <a:ln>
            <a:noFill/>
          </a:ln>
        </p:spPr>
      </p:pic>
      <p:sp>
        <p:nvSpPr>
          <p:cNvPr id="670" name="Google Shape;670;p48"/>
          <p:cNvSpPr txBox="1"/>
          <p:nvPr/>
        </p:nvSpPr>
        <p:spPr>
          <a:xfrm>
            <a:off x="4493433" y="3482461"/>
            <a:ext cx="3205481" cy="692497"/>
          </a:xfrm>
          <a:prstGeom prst="rect">
            <a:avLst/>
          </a:prstGeom>
          <a:noFill/>
          <a:ln>
            <a:noFill/>
          </a:ln>
        </p:spPr>
        <p:txBody>
          <a:bodyPr anchorCtr="0" anchor="t" bIns="68575" lIns="137150" spcFirstLastPara="1" rIns="137150" wrap="square" tIns="68575">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Có các đường rãnh, ma sát.</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Logo hãng xe</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9"/>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6" name="Google Shape;676;p49"/>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677" name="Google Shape;677;p4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8" name="Google Shape;678;p49"/>
          <p:cNvSpPr txBox="1"/>
          <p:nvPr/>
        </p:nvSpPr>
        <p:spPr>
          <a:xfrm>
            <a:off x="609602" y="569408"/>
            <a:ext cx="3962399" cy="401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Tổng thể về đường nét</a:t>
            </a:r>
            <a:endParaRPr>
              <a:solidFill>
                <a:srgbClr val="FFC000"/>
              </a:solidFill>
            </a:endParaRPr>
          </a:p>
        </p:txBody>
      </p:sp>
      <p:graphicFrame>
        <p:nvGraphicFramePr>
          <p:cNvPr id="679" name="Google Shape;679;p49"/>
          <p:cNvGraphicFramePr/>
          <p:nvPr/>
        </p:nvGraphicFramePr>
        <p:xfrm>
          <a:off x="-10793" y="1144410"/>
          <a:ext cx="3000000" cy="3000000"/>
        </p:xfrm>
        <a:graphic>
          <a:graphicData uri="http://schemas.openxmlformats.org/drawingml/2006/table">
            <a:tbl>
              <a:tblPr>
                <a:noFill/>
                <a:tableStyleId>{B8785BEA-5BAB-4F09-BD7D-1E0D17160848}</a:tableStyleId>
              </a:tblPr>
              <a:tblGrid>
                <a:gridCol w="1306975"/>
                <a:gridCol w="1833525"/>
                <a:gridCol w="1543200"/>
                <a:gridCol w="2077975"/>
                <a:gridCol w="2378825"/>
              </a:tblGrid>
              <a:tr h="614800">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Dạng đường nét</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Hình ảnh</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Mô tả</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Loại đường nét</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Yếu tố biểu đạt</a:t>
                      </a:r>
                      <a:endParaRPr sz="1600" u="none" cap="none" strike="noStrike">
                        <a:solidFill>
                          <a:srgbClr val="171717"/>
                        </a:solidFill>
                        <a:latin typeface="Times New Roman"/>
                        <a:ea typeface="Times New Roman"/>
                        <a:cs typeface="Times New Roman"/>
                        <a:sym typeface="Times New Roman"/>
                      </a:endParaRPr>
                    </a:p>
                  </a:txBody>
                  <a:tcPr marT="0" marB="0" marR="25650" marL="25650"/>
                </a:tc>
              </a:tr>
              <a:tr h="943300">
                <a:tc rowSpan="2">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Đường nét kết cấu</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nchor="ctr"/>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Đường thẳng</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l">
                        <a:lnSpc>
                          <a:spcPct val="107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Đường thẳng tạo sự liền mạch mang tính liên hết giữa các chi tiết </a:t>
                      </a:r>
                      <a:endParaRPr sz="1600" u="none" cap="none" strike="noStrike">
                        <a:solidFill>
                          <a:srgbClr val="171717"/>
                        </a:solidFill>
                        <a:latin typeface="Times New Roman"/>
                        <a:ea typeface="Times New Roman"/>
                        <a:cs typeface="Times New Roman"/>
                        <a:sym typeface="Times New Roman"/>
                      </a:endParaRPr>
                    </a:p>
                  </a:txBody>
                  <a:tcPr marT="0" marB="0" marR="25650" marL="25650"/>
                </a:tc>
              </a:tr>
              <a:tr h="915500">
                <a:tc vMerge="1"/>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Đường cong theo khuôn hình chữ nhật</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l">
                        <a:lnSpc>
                          <a:spcPct val="107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Đường viền dầy tạo sự đầy đặn, mạnh mẽ</a:t>
                      </a:r>
                      <a:endParaRPr sz="1600" u="none" cap="none" strike="noStrike">
                        <a:solidFill>
                          <a:srgbClr val="171717"/>
                        </a:solidFill>
                        <a:latin typeface="Times New Roman"/>
                        <a:ea typeface="Times New Roman"/>
                        <a:cs typeface="Times New Roman"/>
                        <a:sym typeface="Times New Roman"/>
                      </a:endParaRPr>
                    </a:p>
                  </a:txBody>
                  <a:tcPr marT="0" marB="0" marR="25650" marL="25650"/>
                </a:tc>
              </a:tr>
              <a:tr h="1220675">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Đường nét trang trí</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Kết hợp  bởi đường thẳng và đường cong</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l">
                        <a:lnSpc>
                          <a:spcPct val="107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Đường cong thẳng kết hợp tạo sự thanh thoát, tinh tế cho chi tiết, góp phần tạo điểm nhấn </a:t>
                      </a:r>
                      <a:endParaRPr sz="1600" u="none" cap="none" strike="noStrike">
                        <a:solidFill>
                          <a:srgbClr val="171717"/>
                        </a:solidFill>
                        <a:latin typeface="Times New Roman"/>
                        <a:ea typeface="Times New Roman"/>
                        <a:cs typeface="Times New Roman"/>
                        <a:sym typeface="Times New Roman"/>
                      </a:endParaRPr>
                    </a:p>
                  </a:txBody>
                  <a:tcPr marT="0" marB="0" marR="25650" marL="25650"/>
                </a:tc>
              </a:tr>
            </a:tbl>
          </a:graphicData>
        </a:graphic>
      </p:graphicFrame>
      <p:pic>
        <p:nvPicPr>
          <p:cNvPr descr="https://i.xeoto.com.vn/auto/bmw/i8/2019/ngoai-that-bmw-i8-61978.png" id="680" name="Google Shape;680;p49"/>
          <p:cNvPicPr preferRelativeResize="0"/>
          <p:nvPr/>
        </p:nvPicPr>
        <p:blipFill rotWithShape="1">
          <a:blip r:embed="rId3">
            <a:alphaModFix/>
          </a:blip>
          <a:srcRect b="0" l="0" r="0" t="0"/>
          <a:stretch/>
        </p:blipFill>
        <p:spPr>
          <a:xfrm>
            <a:off x="1257242" y="1609119"/>
            <a:ext cx="1933336" cy="1283701"/>
          </a:xfrm>
          <a:prstGeom prst="rect">
            <a:avLst/>
          </a:prstGeom>
          <a:noFill/>
          <a:ln>
            <a:noFill/>
          </a:ln>
        </p:spPr>
      </p:pic>
      <p:pic>
        <p:nvPicPr>
          <p:cNvPr descr="https://i.xeoto.com.vn/auto/bmw/i8/2019/ngoai-that-bmw-i8-24525.png" id="681" name="Google Shape;681;p49"/>
          <p:cNvPicPr preferRelativeResize="0"/>
          <p:nvPr/>
        </p:nvPicPr>
        <p:blipFill rotWithShape="1">
          <a:blip r:embed="rId4">
            <a:alphaModFix/>
          </a:blip>
          <a:srcRect b="0" l="0" r="0" t="0"/>
          <a:stretch/>
        </p:blipFill>
        <p:spPr>
          <a:xfrm>
            <a:off x="1380630" y="2740940"/>
            <a:ext cx="1667370" cy="927993"/>
          </a:xfrm>
          <a:prstGeom prst="rect">
            <a:avLst/>
          </a:prstGeom>
          <a:noFill/>
          <a:ln>
            <a:noFill/>
          </a:ln>
        </p:spPr>
      </p:pic>
      <p:cxnSp>
        <p:nvCxnSpPr>
          <p:cNvPr id="682" name="Google Shape;682;p49"/>
          <p:cNvCxnSpPr/>
          <p:nvPr/>
        </p:nvCxnSpPr>
        <p:spPr>
          <a:xfrm>
            <a:off x="3360420" y="2242931"/>
            <a:ext cx="1132364" cy="0"/>
          </a:xfrm>
          <a:prstGeom prst="straightConnector1">
            <a:avLst/>
          </a:prstGeom>
          <a:noFill/>
          <a:ln cap="flat" cmpd="sng" w="12700">
            <a:solidFill>
              <a:srgbClr val="171717"/>
            </a:solidFill>
            <a:prstDash val="solid"/>
            <a:round/>
            <a:headEnd len="sm" w="sm" type="none"/>
            <a:tailEnd len="sm" w="sm" type="none"/>
          </a:ln>
          <a:effectLst>
            <a:outerShdw blurRad="40000" rotWithShape="0" dir="5400000" dist="23000">
              <a:srgbClr val="000000">
                <a:alpha val="34901"/>
              </a:srgbClr>
            </a:outerShdw>
          </a:effectLst>
        </p:spPr>
      </p:cxnSp>
      <p:sp>
        <p:nvSpPr>
          <p:cNvPr id="683" name="Google Shape;683;p49"/>
          <p:cNvSpPr/>
          <p:nvPr/>
        </p:nvSpPr>
        <p:spPr>
          <a:xfrm>
            <a:off x="3360420" y="3050395"/>
            <a:ext cx="1132364" cy="309081"/>
          </a:xfrm>
          <a:prstGeom prst="roundRect">
            <a:avLst>
              <a:gd fmla="val 35391" name="adj"/>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84" name="Google Shape;684;p49"/>
          <p:cNvSpPr/>
          <p:nvPr/>
        </p:nvSpPr>
        <p:spPr>
          <a:xfrm rot="10645312">
            <a:off x="3443821" y="3957561"/>
            <a:ext cx="973688" cy="609326"/>
          </a:xfrm>
          <a:custGeom>
            <a:rect b="b" l="l" r="r" t="t"/>
            <a:pathLst>
              <a:path extrusionOk="0" h="1295111" w="732681">
                <a:moveTo>
                  <a:pt x="683706" y="11400"/>
                </a:moveTo>
                <a:cubicBezTo>
                  <a:pt x="656719" y="-12412"/>
                  <a:pt x="185231" y="-15588"/>
                  <a:pt x="83631" y="173325"/>
                </a:cubicBezTo>
                <a:cubicBezTo>
                  <a:pt x="-17969" y="362238"/>
                  <a:pt x="-33844" y="962313"/>
                  <a:pt x="74106" y="1144875"/>
                </a:cubicBezTo>
                <a:cubicBezTo>
                  <a:pt x="182056" y="1327437"/>
                  <a:pt x="702756" y="1308388"/>
                  <a:pt x="731331" y="1268700"/>
                </a:cubicBezTo>
                <a:cubicBezTo>
                  <a:pt x="759906" y="1229013"/>
                  <a:pt x="326519" y="1065500"/>
                  <a:pt x="245556" y="906750"/>
                </a:cubicBezTo>
                <a:cubicBezTo>
                  <a:pt x="164593" y="748000"/>
                  <a:pt x="169356" y="463837"/>
                  <a:pt x="245556" y="316200"/>
                </a:cubicBezTo>
                <a:cubicBezTo>
                  <a:pt x="321756" y="168563"/>
                  <a:pt x="710693" y="35212"/>
                  <a:pt x="683706" y="11400"/>
                </a:cubicBezTo>
                <a:close/>
              </a:path>
            </a:pathLst>
          </a:cu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Hình ảnh ngoại thất BMW i8 2019 hình 7" id="685" name="Google Shape;685;p49"/>
          <p:cNvPicPr preferRelativeResize="0"/>
          <p:nvPr/>
        </p:nvPicPr>
        <p:blipFill rotWithShape="1">
          <a:blip r:embed="rId5">
            <a:alphaModFix/>
          </a:blip>
          <a:srcRect b="0" l="0" r="0" t="0"/>
          <a:stretch/>
        </p:blipFill>
        <p:spPr>
          <a:xfrm>
            <a:off x="1160443" y="3591595"/>
            <a:ext cx="2111694" cy="14021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txBox="1"/>
          <p:nvPr>
            <p:ph type="title"/>
          </p:nvPr>
        </p:nvSpPr>
        <p:spPr>
          <a:xfrm>
            <a:off x="273369" y="1598029"/>
            <a:ext cx="4076443"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Tổng quan về thương hiệu BMW</a:t>
            </a:r>
            <a:endParaRPr>
              <a:solidFill>
                <a:srgbClr val="171717"/>
              </a:solidFill>
              <a:latin typeface="Times New Roman"/>
              <a:ea typeface="Times New Roman"/>
              <a:cs typeface="Times New Roman"/>
              <a:sym typeface="Times New Roman"/>
            </a:endParaRPr>
          </a:p>
        </p:txBody>
      </p:sp>
      <p:sp>
        <p:nvSpPr>
          <p:cNvPr id="130" name="Google Shape;130;p5"/>
          <p:cNvSpPr txBox="1"/>
          <p:nvPr>
            <p:ph idx="2" type="title"/>
          </p:nvPr>
        </p:nvSpPr>
        <p:spPr>
          <a:xfrm>
            <a:off x="4811250" y="3679946"/>
            <a:ext cx="3070439"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Truyền thông và quảng bá sản phẩm</a:t>
            </a:r>
            <a:endParaRPr>
              <a:solidFill>
                <a:srgbClr val="171717"/>
              </a:solidFill>
              <a:latin typeface="Times New Roman"/>
              <a:ea typeface="Times New Roman"/>
              <a:cs typeface="Times New Roman"/>
              <a:sym typeface="Times New Roman"/>
            </a:endParaRPr>
          </a:p>
        </p:txBody>
      </p:sp>
      <p:sp>
        <p:nvSpPr>
          <p:cNvPr id="131" name="Google Shape;131;p5"/>
          <p:cNvSpPr txBox="1"/>
          <p:nvPr>
            <p:ph idx="4" type="title"/>
          </p:nvPr>
        </p:nvSpPr>
        <p:spPr>
          <a:xfrm>
            <a:off x="4819725" y="1916400"/>
            <a:ext cx="3153566"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Tầm nhìn, sứ mệnh, mục tiêu và giá trị cốt lõi</a:t>
            </a:r>
            <a:endParaRPr>
              <a:solidFill>
                <a:srgbClr val="171717"/>
              </a:solidFill>
              <a:latin typeface="Times New Roman"/>
              <a:ea typeface="Times New Roman"/>
              <a:cs typeface="Times New Roman"/>
              <a:sym typeface="Times New Roman"/>
            </a:endParaRPr>
          </a:p>
        </p:txBody>
      </p:sp>
      <p:sp>
        <p:nvSpPr>
          <p:cNvPr id="132" name="Google Shape;132;p5"/>
          <p:cNvSpPr txBox="1"/>
          <p:nvPr>
            <p:ph idx="6" type="title"/>
          </p:nvPr>
        </p:nvSpPr>
        <p:spPr>
          <a:xfrm>
            <a:off x="890251" y="2374400"/>
            <a:ext cx="3442500"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Logo thương hiệu</a:t>
            </a:r>
            <a:endParaRPr>
              <a:solidFill>
                <a:srgbClr val="171717"/>
              </a:solidFill>
              <a:latin typeface="Times New Roman"/>
              <a:ea typeface="Times New Roman"/>
              <a:cs typeface="Times New Roman"/>
              <a:sym typeface="Times New Roman"/>
            </a:endParaRPr>
          </a:p>
        </p:txBody>
      </p:sp>
      <p:sp>
        <p:nvSpPr>
          <p:cNvPr id="133" name="Google Shape;133;p5"/>
          <p:cNvSpPr txBox="1"/>
          <p:nvPr>
            <p:ph idx="8" type="title"/>
          </p:nvPr>
        </p:nvSpPr>
        <p:spPr>
          <a:xfrm>
            <a:off x="4811250" y="2798173"/>
            <a:ext cx="3153566"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Hệ thống sản phẩm, phân phối và bán hàng</a:t>
            </a:r>
            <a:endParaRPr>
              <a:solidFill>
                <a:srgbClr val="171717"/>
              </a:solidFill>
              <a:latin typeface="Times New Roman"/>
              <a:ea typeface="Times New Roman"/>
              <a:cs typeface="Times New Roman"/>
              <a:sym typeface="Times New Roman"/>
            </a:endParaRPr>
          </a:p>
        </p:txBody>
      </p:sp>
      <p:sp>
        <p:nvSpPr>
          <p:cNvPr id="134" name="Google Shape;134;p5"/>
          <p:cNvSpPr txBox="1"/>
          <p:nvPr>
            <p:ph idx="13" type="title"/>
          </p:nvPr>
        </p:nvSpPr>
        <p:spPr>
          <a:xfrm>
            <a:off x="890251" y="3150770"/>
            <a:ext cx="3442500"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Đối tượng khách hàng</a:t>
            </a:r>
            <a:endParaRPr>
              <a:solidFill>
                <a:srgbClr val="171717"/>
              </a:solidFill>
              <a:latin typeface="Times New Roman"/>
              <a:ea typeface="Times New Roman"/>
              <a:cs typeface="Times New Roman"/>
              <a:sym typeface="Times New Roman"/>
            </a:endParaRPr>
          </a:p>
        </p:txBody>
      </p:sp>
      <p:sp>
        <p:nvSpPr>
          <p:cNvPr id="135" name="Google Shape;135;p5"/>
          <p:cNvSpPr txBox="1"/>
          <p:nvPr>
            <p:ph idx="15"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1. Nghiên cứu tiền thiết kế</a:t>
            </a:r>
            <a:endParaRPr>
              <a:solidFill>
                <a:srgbClr val="171717"/>
              </a:solidFill>
              <a:latin typeface="Times New Roman"/>
              <a:ea typeface="Times New Roman"/>
              <a:cs typeface="Times New Roman"/>
              <a:sym typeface="Times New Roman"/>
            </a:endParaRPr>
          </a:p>
        </p:txBody>
      </p:sp>
      <p:sp>
        <p:nvSpPr>
          <p:cNvPr id="136" name="Google Shape;136;p5"/>
          <p:cNvSpPr txBox="1"/>
          <p:nvPr/>
        </p:nvSpPr>
        <p:spPr>
          <a:xfrm>
            <a:off x="4332750" y="1459200"/>
            <a:ext cx="478500" cy="30081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700"/>
              <a:buFont typeface="Arial"/>
              <a:buNone/>
            </a:pPr>
            <a:r>
              <a:t/>
            </a:r>
            <a:endParaRPr b="0" i="0" sz="2700" u="none" cap="none" strike="noStrike">
              <a:solidFill>
                <a:srgbClr val="171717"/>
              </a:solidFill>
              <a:latin typeface="Times New Roman"/>
              <a:ea typeface="Times New Roman"/>
              <a:cs typeface="Times New Roman"/>
              <a:sym typeface="Times New Roman"/>
            </a:endParaRPr>
          </a:p>
        </p:txBody>
      </p:sp>
      <p:sp>
        <p:nvSpPr>
          <p:cNvPr id="137" name="Google Shape;137;p5"/>
          <p:cNvSpPr txBox="1"/>
          <p:nvPr/>
        </p:nvSpPr>
        <p:spPr>
          <a:xfrm>
            <a:off x="890251" y="3927141"/>
            <a:ext cx="3442500" cy="527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500"/>
              <a:buFont typeface="Cinzel"/>
              <a:buNone/>
            </a:pPr>
            <a:r>
              <a:rPr b="0" i="0" lang="en-US" sz="2000" u="none" cap="none" strike="noStrike">
                <a:solidFill>
                  <a:srgbClr val="171717"/>
                </a:solidFill>
                <a:latin typeface="Times New Roman"/>
                <a:ea typeface="Times New Roman"/>
                <a:cs typeface="Times New Roman"/>
                <a:sym typeface="Times New Roman"/>
              </a:rPr>
              <a:t>Đối thủ cạnh tranh</a:t>
            </a:r>
            <a:endParaRPr b="0" i="0" sz="2000" u="none" cap="none" strike="noStrike">
              <a:solidFill>
                <a:srgbClr val="171717"/>
              </a:solidFill>
              <a:latin typeface="Times New Roman"/>
              <a:ea typeface="Times New Roman"/>
              <a:cs typeface="Times New Roman"/>
              <a:sym typeface="Times New Roman"/>
            </a:endParaRPr>
          </a:p>
        </p:txBody>
      </p:sp>
      <p:sp>
        <p:nvSpPr>
          <p:cNvPr id="138" name="Google Shape;138;p5"/>
          <p:cNvSpPr/>
          <p:nvPr/>
        </p:nvSpPr>
        <p:spPr>
          <a:xfrm>
            <a:off x="138545" y="2729345"/>
            <a:ext cx="751706" cy="2001982"/>
          </a:xfrm>
          <a:prstGeom prst="rect">
            <a:avLst/>
          </a:prstGeom>
          <a:solidFill>
            <a:srgbClr val="F9F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0"/>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1" name="Google Shape;691;p50"/>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692" name="Google Shape;692;p5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693" name="Google Shape;693;p50"/>
          <p:cNvGraphicFramePr/>
          <p:nvPr/>
        </p:nvGraphicFramePr>
        <p:xfrm>
          <a:off x="-10793" y="743349"/>
          <a:ext cx="3000000" cy="3000000"/>
        </p:xfrm>
        <a:graphic>
          <a:graphicData uri="http://schemas.openxmlformats.org/drawingml/2006/table">
            <a:tbl>
              <a:tblPr>
                <a:noFill/>
                <a:tableStyleId>{B8785BEA-5BAB-4F09-BD7D-1E0D17160848}</a:tableStyleId>
              </a:tblPr>
              <a:tblGrid>
                <a:gridCol w="1306975"/>
                <a:gridCol w="1833525"/>
                <a:gridCol w="1543200"/>
                <a:gridCol w="1859975"/>
                <a:gridCol w="2596825"/>
              </a:tblGrid>
              <a:tr h="658450">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Dạng đường nét</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Hình ảnh</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Mô tả</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Loại đường nét</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Yếu tố biểu đạt</a:t>
                      </a:r>
                      <a:endParaRPr sz="1600" u="none" cap="none" strike="noStrike">
                        <a:solidFill>
                          <a:srgbClr val="171717"/>
                        </a:solidFill>
                        <a:latin typeface="Times New Roman"/>
                        <a:ea typeface="Times New Roman"/>
                        <a:cs typeface="Times New Roman"/>
                        <a:sym typeface="Times New Roman"/>
                      </a:endParaRPr>
                    </a:p>
                  </a:txBody>
                  <a:tcPr marT="0" marB="0" marR="25650" marL="25650"/>
                </a:tc>
              </a:tr>
              <a:tr h="1005500">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Đường nét trang trí</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nchor="ctr"/>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Các đường bản to, song song hướng lên 2 đầu</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l">
                        <a:lnSpc>
                          <a:spcPct val="107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Tạo sự tinh tế lịch sự xen lẫn thể thao cá tính, chiều hướng đi lên</a:t>
                      </a:r>
                      <a:endParaRPr sz="1600" u="none" cap="none" strike="noStrike">
                        <a:solidFill>
                          <a:srgbClr val="171717"/>
                        </a:solidFill>
                        <a:latin typeface="Times New Roman"/>
                        <a:ea typeface="Times New Roman"/>
                        <a:cs typeface="Times New Roman"/>
                        <a:sym typeface="Times New Roman"/>
                      </a:endParaRPr>
                    </a:p>
                  </a:txBody>
                  <a:tcPr marT="0" marB="0" marR="25650" marL="25650"/>
                </a:tc>
              </a:tr>
              <a:tr h="1116425">
                <a:tc>
                  <a:txBody>
                    <a:bodyPr/>
                    <a:lstStyle/>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Đường nét kết cấu trang trí</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b="0" i="0" sz="1600" u="none" cap="none" strike="noStrike">
                        <a:solidFill>
                          <a:srgbClr val="171717"/>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Đường cong đường thẳng</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l">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Đường bản to dày tạo sự vững chắc, khoẻ khoắn </a:t>
                      </a:r>
                      <a:endParaRPr/>
                    </a:p>
                    <a:p>
                      <a:pPr indent="0" lvl="0" marL="0" marR="0" rtl="0" algn="l">
                        <a:lnSpc>
                          <a:spcPct val="107000"/>
                        </a:lnSpc>
                        <a:spcBef>
                          <a:spcPts val="800"/>
                        </a:spcBef>
                        <a:spcAft>
                          <a:spcPts val="0"/>
                        </a:spcAft>
                        <a:buNone/>
                      </a:pPr>
                      <a:r>
                        <a:rPr b="0" i="0" lang="en-US" sz="1600" u="none" cap="none" strike="noStrike">
                          <a:solidFill>
                            <a:srgbClr val="171717"/>
                          </a:solidFill>
                          <a:latin typeface="Times New Roman"/>
                          <a:ea typeface="Times New Roman"/>
                          <a:cs typeface="Times New Roman"/>
                          <a:sym typeface="Times New Roman"/>
                        </a:rPr>
                        <a:t>Đường cong tạo sự mềm mại thanh thoát và tinh tế</a:t>
                      </a:r>
                      <a:endParaRPr sz="1600" u="none" cap="none" strike="noStrike">
                        <a:solidFill>
                          <a:srgbClr val="171717"/>
                        </a:solidFill>
                        <a:latin typeface="Times New Roman"/>
                        <a:ea typeface="Times New Roman"/>
                        <a:cs typeface="Times New Roman"/>
                        <a:sym typeface="Times New Roman"/>
                      </a:endParaRPr>
                    </a:p>
                  </a:txBody>
                  <a:tcPr marT="0" marB="0" marR="114300" marL="114300"/>
                </a:tc>
              </a:tr>
              <a:tr h="1307350">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None/>
                      </a:pPr>
                      <a:r>
                        <a:rPr lang="en-US" sz="1600" u="none" cap="none" strike="noStrike">
                          <a:solidFill>
                            <a:srgbClr val="171717"/>
                          </a:solidFill>
                          <a:latin typeface="Times New Roman"/>
                          <a:ea typeface="Times New Roman"/>
                          <a:cs typeface="Times New Roman"/>
                          <a:sym typeface="Times New Roman"/>
                        </a:rPr>
                        <a:t>Đường nét trang trí</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ctr">
                        <a:lnSpc>
                          <a:spcPct val="107000"/>
                        </a:lnSpc>
                        <a:spcBef>
                          <a:spcPts val="0"/>
                        </a:spcBef>
                        <a:spcAft>
                          <a:spcPts val="0"/>
                        </a:spcAft>
                        <a:buNone/>
                      </a:pPr>
                      <a:r>
                        <a:t/>
                      </a:r>
                      <a:endParaRPr sz="1600" u="none" cap="none" strike="noStrike">
                        <a:solidFill>
                          <a:srgbClr val="171717"/>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None/>
                      </a:pPr>
                      <a:r>
                        <a:t/>
                      </a:r>
                      <a:endParaRPr b="0" i="0" sz="1600" u="none" cap="none" strike="noStrike">
                        <a:solidFill>
                          <a:srgbClr val="171717"/>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Đường tròn</a:t>
                      </a:r>
                      <a:endParaRPr sz="1600" u="none" cap="none" strike="noStrike">
                        <a:solidFill>
                          <a:srgbClr val="171717"/>
                        </a:solidFill>
                        <a:latin typeface="Times New Roman"/>
                        <a:ea typeface="Times New Roman"/>
                        <a:cs typeface="Times New Roman"/>
                        <a:sym typeface="Times New Roman"/>
                      </a:endParaRPr>
                    </a:p>
                  </a:txBody>
                  <a:tcPr marT="0" marB="0" marR="25650" marL="25650"/>
                </a:tc>
                <a:tc>
                  <a:txBody>
                    <a:bodyPr/>
                    <a:lstStyle/>
                    <a:p>
                      <a:pPr indent="0" lvl="0" marL="0" marR="0" rtl="0" algn="l">
                        <a:lnSpc>
                          <a:spcPct val="107000"/>
                        </a:lnSpc>
                        <a:spcBef>
                          <a:spcPts val="0"/>
                        </a:spcBef>
                        <a:spcAft>
                          <a:spcPts val="0"/>
                        </a:spcAft>
                        <a:buNone/>
                      </a:pPr>
                      <a:r>
                        <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600" u="none" cap="none" strike="noStrike">
                          <a:solidFill>
                            <a:srgbClr val="171717"/>
                          </a:solidFill>
                          <a:latin typeface="Times New Roman"/>
                          <a:ea typeface="Times New Roman"/>
                          <a:cs typeface="Times New Roman"/>
                          <a:sym typeface="Times New Roman"/>
                        </a:rPr>
                        <a:t>Đường tròn tạo sự liên tục, an toàn, đầy đặn</a:t>
                      </a:r>
                      <a:endParaRPr sz="1600" u="none" cap="none" strike="noStrike">
                        <a:solidFill>
                          <a:srgbClr val="171717"/>
                        </a:solidFill>
                        <a:latin typeface="Times New Roman"/>
                        <a:ea typeface="Times New Roman"/>
                        <a:cs typeface="Times New Roman"/>
                        <a:sym typeface="Times New Roman"/>
                      </a:endParaRPr>
                    </a:p>
                  </a:txBody>
                  <a:tcPr marT="0" marB="0" marR="114300" marL="114300"/>
                </a:tc>
              </a:tr>
            </a:tbl>
          </a:graphicData>
        </a:graphic>
      </p:graphicFrame>
      <p:pic>
        <p:nvPicPr>
          <p:cNvPr descr="https://i.xeoto.com.vn/auto/bmw/i8/2019/ngoai-that-bmw-i8-24525.png" id="694" name="Google Shape;694;p50"/>
          <p:cNvPicPr preferRelativeResize="0"/>
          <p:nvPr/>
        </p:nvPicPr>
        <p:blipFill rotWithShape="1">
          <a:blip r:embed="rId3">
            <a:alphaModFix/>
          </a:blip>
          <a:srcRect b="0" l="0" r="0" t="0"/>
          <a:stretch/>
        </p:blipFill>
        <p:spPr>
          <a:xfrm>
            <a:off x="1334454" y="1435782"/>
            <a:ext cx="1751646" cy="974897"/>
          </a:xfrm>
          <a:prstGeom prst="rect">
            <a:avLst/>
          </a:prstGeom>
          <a:noFill/>
          <a:ln>
            <a:noFill/>
          </a:ln>
        </p:spPr>
      </p:pic>
      <p:pic>
        <p:nvPicPr>
          <p:cNvPr descr="Hình ảnh ngoại thất BMW i8 2019 hình 9" id="695" name="Google Shape;695;p50"/>
          <p:cNvPicPr preferRelativeResize="0"/>
          <p:nvPr/>
        </p:nvPicPr>
        <p:blipFill rotWithShape="1">
          <a:blip r:embed="rId4">
            <a:alphaModFix/>
          </a:blip>
          <a:srcRect b="0" l="0" r="0" t="0"/>
          <a:stretch/>
        </p:blipFill>
        <p:spPr>
          <a:xfrm>
            <a:off x="1205989" y="2377032"/>
            <a:ext cx="2027201" cy="1346026"/>
          </a:xfrm>
          <a:prstGeom prst="rect">
            <a:avLst/>
          </a:prstGeom>
          <a:noFill/>
          <a:ln>
            <a:noFill/>
          </a:ln>
        </p:spPr>
      </p:pic>
      <p:pic>
        <p:nvPicPr>
          <p:cNvPr descr="Hình ảnh ngoại thất BMW i8 2019 hình 1" id="696" name="Google Shape;696;p50"/>
          <p:cNvPicPr preferRelativeResize="0"/>
          <p:nvPr/>
        </p:nvPicPr>
        <p:blipFill rotWithShape="1">
          <a:blip r:embed="rId5">
            <a:alphaModFix/>
          </a:blip>
          <a:srcRect b="0" l="0" r="0" t="0"/>
          <a:stretch/>
        </p:blipFill>
        <p:spPr>
          <a:xfrm>
            <a:off x="1277620" y="3571445"/>
            <a:ext cx="1808480" cy="1200799"/>
          </a:xfrm>
          <a:prstGeom prst="rect">
            <a:avLst/>
          </a:prstGeom>
          <a:noFill/>
          <a:ln>
            <a:noFill/>
          </a:ln>
        </p:spPr>
      </p:pic>
      <p:cxnSp>
        <p:nvCxnSpPr>
          <p:cNvPr id="697" name="Google Shape;697;p50"/>
          <p:cNvCxnSpPr/>
          <p:nvPr/>
        </p:nvCxnSpPr>
        <p:spPr>
          <a:xfrm>
            <a:off x="3295281" y="2007725"/>
            <a:ext cx="1132364" cy="14597"/>
          </a:xfrm>
          <a:prstGeom prst="straightConnector1">
            <a:avLst/>
          </a:prstGeom>
          <a:noFill/>
          <a:ln cap="flat" cmpd="sng" w="12700">
            <a:solidFill>
              <a:srgbClr val="171717"/>
            </a:solidFill>
            <a:prstDash val="solid"/>
            <a:round/>
            <a:headEnd len="sm" w="sm" type="none"/>
            <a:tailEnd len="sm" w="sm" type="none"/>
          </a:ln>
          <a:effectLst>
            <a:outerShdw blurRad="40000" rotWithShape="0" dir="5400000" dist="23000">
              <a:srgbClr val="000000">
                <a:alpha val="34901"/>
              </a:srgbClr>
            </a:outerShdw>
          </a:effectLst>
        </p:spPr>
      </p:cxnSp>
      <p:cxnSp>
        <p:nvCxnSpPr>
          <p:cNvPr id="698" name="Google Shape;698;p50"/>
          <p:cNvCxnSpPr/>
          <p:nvPr/>
        </p:nvCxnSpPr>
        <p:spPr>
          <a:xfrm>
            <a:off x="3295281" y="1812242"/>
            <a:ext cx="1132364" cy="14597"/>
          </a:xfrm>
          <a:prstGeom prst="straightConnector1">
            <a:avLst/>
          </a:prstGeom>
          <a:noFill/>
          <a:ln cap="flat" cmpd="sng" w="12700">
            <a:solidFill>
              <a:srgbClr val="171717"/>
            </a:solidFill>
            <a:prstDash val="solid"/>
            <a:round/>
            <a:headEnd len="sm" w="sm" type="none"/>
            <a:tailEnd len="sm" w="sm" type="none"/>
          </a:ln>
          <a:effectLst>
            <a:outerShdw blurRad="40000" rotWithShape="0" dir="5400000" dist="23000">
              <a:srgbClr val="000000">
                <a:alpha val="34901"/>
              </a:srgbClr>
            </a:outerShdw>
          </a:effectLst>
        </p:spPr>
      </p:cxnSp>
      <p:cxnSp>
        <p:nvCxnSpPr>
          <p:cNvPr id="699" name="Google Shape;699;p50"/>
          <p:cNvCxnSpPr/>
          <p:nvPr/>
        </p:nvCxnSpPr>
        <p:spPr>
          <a:xfrm>
            <a:off x="3298139" y="1912202"/>
            <a:ext cx="1132364" cy="14597"/>
          </a:xfrm>
          <a:prstGeom prst="straightConnector1">
            <a:avLst/>
          </a:prstGeom>
          <a:noFill/>
          <a:ln cap="flat" cmpd="sng" w="12700">
            <a:solidFill>
              <a:srgbClr val="171717"/>
            </a:solidFill>
            <a:prstDash val="solid"/>
            <a:round/>
            <a:headEnd len="sm" w="sm" type="none"/>
            <a:tailEnd len="sm" w="sm" type="none"/>
          </a:ln>
          <a:effectLst>
            <a:outerShdw blurRad="40000" rotWithShape="0" dir="5400000" dist="23000">
              <a:srgbClr val="000000">
                <a:alpha val="34901"/>
              </a:srgbClr>
            </a:outerShdw>
          </a:effectLst>
        </p:spPr>
      </p:cxnSp>
      <p:sp>
        <p:nvSpPr>
          <p:cNvPr id="700" name="Google Shape;700;p50"/>
          <p:cNvSpPr/>
          <p:nvPr/>
        </p:nvSpPr>
        <p:spPr>
          <a:xfrm>
            <a:off x="3279548" y="2686237"/>
            <a:ext cx="1292453" cy="650579"/>
          </a:xfrm>
          <a:custGeom>
            <a:rect b="b" l="l" r="r" t="t"/>
            <a:pathLst>
              <a:path extrusionOk="0" h="728374" w="1292453">
                <a:moveTo>
                  <a:pt x="5913" y="180754"/>
                </a:moveTo>
                <a:cubicBezTo>
                  <a:pt x="27178" y="375684"/>
                  <a:pt x="48443" y="570614"/>
                  <a:pt x="59076" y="659219"/>
                </a:cubicBezTo>
                <a:cubicBezTo>
                  <a:pt x="69709" y="747824"/>
                  <a:pt x="-86235" y="733647"/>
                  <a:pt x="69709" y="712382"/>
                </a:cubicBezTo>
                <a:cubicBezTo>
                  <a:pt x="225653" y="691117"/>
                  <a:pt x="790950" y="650358"/>
                  <a:pt x="994741" y="531628"/>
                </a:cubicBezTo>
                <a:cubicBezTo>
                  <a:pt x="1198532" y="412898"/>
                  <a:pt x="1292453" y="0"/>
                  <a:pt x="1292453" y="0"/>
                </a:cubicBezTo>
                <a:lnTo>
                  <a:pt x="1292453" y="0"/>
                </a:lnTo>
                <a:lnTo>
                  <a:pt x="5913" y="180754"/>
                </a:lnTo>
                <a:close/>
              </a:path>
            </a:pathLst>
          </a:cu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01" name="Google Shape;701;p50"/>
          <p:cNvSpPr/>
          <p:nvPr/>
        </p:nvSpPr>
        <p:spPr>
          <a:xfrm>
            <a:off x="3383446" y="3723058"/>
            <a:ext cx="958891" cy="943428"/>
          </a:xfrm>
          <a:prstGeom prst="ellipse">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1"/>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7" name="Google Shape;707;p51"/>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3.2. Các yếu tố chính trong thiết kế mỹ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708" name="Google Shape;708;p5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9" name="Google Shape;709;p51"/>
          <p:cNvSpPr txBox="1"/>
          <p:nvPr/>
        </p:nvSpPr>
        <p:spPr>
          <a:xfrm>
            <a:off x="609602" y="743349"/>
            <a:ext cx="3962399" cy="401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Bảng tổng kết thiết kế mỹ thuật</a:t>
            </a:r>
            <a:endParaRPr>
              <a:solidFill>
                <a:srgbClr val="FFC000"/>
              </a:solidFill>
            </a:endParaRPr>
          </a:p>
        </p:txBody>
      </p:sp>
      <p:graphicFrame>
        <p:nvGraphicFramePr>
          <p:cNvPr id="710" name="Google Shape;710;p51"/>
          <p:cNvGraphicFramePr/>
          <p:nvPr/>
        </p:nvGraphicFramePr>
        <p:xfrm>
          <a:off x="-1" y="1323880"/>
          <a:ext cx="3000000" cy="3000000"/>
        </p:xfrm>
        <a:graphic>
          <a:graphicData uri="http://schemas.openxmlformats.org/drawingml/2006/table">
            <a:tbl>
              <a:tblPr bandRow="1" firstRow="1">
                <a:noFill/>
                <a:tableStyleId>{3B1ECAD5-F1D9-41B3-A5B1-928864856DF9}</a:tableStyleId>
              </a:tblPr>
              <a:tblGrid>
                <a:gridCol w="2286000"/>
                <a:gridCol w="2286000"/>
                <a:gridCol w="2286000"/>
                <a:gridCol w="2286000"/>
              </a:tblGrid>
              <a:tr h="388950">
                <a:tc>
                  <a:txBody>
                    <a:bodyPr/>
                    <a:lstStyle/>
                    <a:p>
                      <a:pPr indent="0" lvl="0" marL="0" marR="0" rtl="0" algn="ctr">
                        <a:lnSpc>
                          <a:spcPct val="100000"/>
                        </a:lnSpc>
                        <a:spcBef>
                          <a:spcPts val="0"/>
                        </a:spcBef>
                        <a:spcAft>
                          <a:spcPts val="0"/>
                        </a:spcAft>
                        <a:buNone/>
                      </a:pPr>
                      <a:r>
                        <a:rPr b="1" i="1" lang="en-US" sz="1800" u="none" cap="none" strike="noStrike">
                          <a:latin typeface="Times New Roman"/>
                          <a:ea typeface="Times New Roman"/>
                          <a:cs typeface="Times New Roman"/>
                          <a:sym typeface="Times New Roman"/>
                        </a:rPr>
                        <a:t>Hình dáng</a:t>
                      </a:r>
                      <a:endParaRPr b="1" i="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i="1" lang="en-US" sz="1800" u="none" cap="none" strike="noStrike">
                          <a:latin typeface="Times New Roman"/>
                          <a:ea typeface="Times New Roman"/>
                          <a:cs typeface="Times New Roman"/>
                          <a:sym typeface="Times New Roman"/>
                        </a:rPr>
                        <a:t>Màu sắc</a:t>
                      </a:r>
                      <a:endParaRPr b="1" i="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i="1" lang="en-US" sz="1800" u="none" cap="none" strike="noStrike">
                          <a:latin typeface="Times New Roman"/>
                          <a:ea typeface="Times New Roman"/>
                          <a:cs typeface="Times New Roman"/>
                          <a:sym typeface="Times New Roman"/>
                        </a:rPr>
                        <a:t>Chất liệu</a:t>
                      </a:r>
                      <a:endParaRPr b="1" i="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i="1" lang="en-US" sz="1800" u="none" cap="none" strike="noStrike">
                          <a:latin typeface="Times New Roman"/>
                          <a:ea typeface="Times New Roman"/>
                          <a:cs typeface="Times New Roman"/>
                          <a:sym typeface="Times New Roman"/>
                        </a:rPr>
                        <a:t>Đường nét</a:t>
                      </a:r>
                      <a:endParaRPr b="1" i="1" sz="1800" u="none" cap="none" strike="noStrike">
                        <a:latin typeface="Times New Roman"/>
                        <a:ea typeface="Times New Roman"/>
                        <a:cs typeface="Times New Roman"/>
                        <a:sym typeface="Times New Roman"/>
                      </a:endParaRPr>
                    </a:p>
                  </a:txBody>
                  <a:tcPr marT="45725" marB="45725" marR="91450" marL="91450"/>
                </a:tc>
              </a:tr>
              <a:tr h="34306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Hình dáng chính là hình biến thể của hình chữ nhật và được kết hợp bởi hình khối cầu</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Có 3 phiên bản màu</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12446"/>
                          </a:solidFill>
                          <a:latin typeface="Times New Roman"/>
                          <a:ea typeface="Times New Roman"/>
                          <a:cs typeface="Times New Roman"/>
                          <a:sym typeface="Times New Roman"/>
                        </a:rPr>
                        <a:t>Sử dụng hợp chất cao su mặt gai + silica toàn phần cho phần bánh xe</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12446"/>
                          </a:solidFill>
                          <a:latin typeface="Times New Roman"/>
                          <a:ea typeface="Times New Roman"/>
                          <a:cs typeface="Times New Roman"/>
                          <a:sym typeface="Times New Roman"/>
                        </a:rPr>
                        <a:t>Chất liệu chính là CFRP – chất liệu nhựa gia cố bằng sợi carbon kết hợp với nhôm</a:t>
                      </a:r>
                      <a:endParaRPr sz="1600" u="none" cap="none" strike="noStrike">
                        <a:solidFill>
                          <a:srgbClr val="212446"/>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12446"/>
                          </a:solidFill>
                          <a:latin typeface="Times New Roman"/>
                          <a:ea typeface="Times New Roman"/>
                          <a:cs typeface="Times New Roman"/>
                          <a:sym typeface="Times New Roman"/>
                        </a:rPr>
                        <a:t>Chủ yếu là các đường cong. Song được kết hợp thêm với các đường thẳng</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446"/>
                        </a:solidFill>
                        <a:latin typeface="Times New Roman"/>
                        <a:ea typeface="Times New Roman"/>
                        <a:cs typeface="Times New Roman"/>
                        <a:sym typeface="Times New Roman"/>
                      </a:endParaRPr>
                    </a:p>
                  </a:txBody>
                  <a:tcPr marT="45725" marB="45725" marR="91450" marL="91450"/>
                </a:tc>
              </a:tr>
            </a:tbl>
          </a:graphicData>
        </a:graphic>
      </p:graphicFrame>
      <p:pic>
        <p:nvPicPr>
          <p:cNvPr descr="BMW I8 Roadster 2021 – Auto 568" id="711" name="Google Shape;711;p51"/>
          <p:cNvPicPr preferRelativeResize="0"/>
          <p:nvPr/>
        </p:nvPicPr>
        <p:blipFill rotWithShape="1">
          <a:blip r:embed="rId3">
            <a:alphaModFix/>
          </a:blip>
          <a:srcRect b="0" l="0" r="0" t="0"/>
          <a:stretch/>
        </p:blipFill>
        <p:spPr>
          <a:xfrm>
            <a:off x="307975" y="2822424"/>
            <a:ext cx="1596767" cy="1094256"/>
          </a:xfrm>
          <a:prstGeom prst="rect">
            <a:avLst/>
          </a:prstGeom>
          <a:noFill/>
          <a:ln>
            <a:noFill/>
          </a:ln>
        </p:spPr>
      </p:pic>
      <p:pic>
        <p:nvPicPr>
          <p:cNvPr id="712" name="Google Shape;712;p51"/>
          <p:cNvPicPr preferRelativeResize="0"/>
          <p:nvPr/>
        </p:nvPicPr>
        <p:blipFill rotWithShape="1">
          <a:blip r:embed="rId4">
            <a:alphaModFix/>
          </a:blip>
          <a:srcRect b="0" l="0" r="0" t="0"/>
          <a:stretch/>
        </p:blipFill>
        <p:spPr>
          <a:xfrm>
            <a:off x="307975" y="3916680"/>
            <a:ext cx="1596767" cy="1174238"/>
          </a:xfrm>
          <a:prstGeom prst="rect">
            <a:avLst/>
          </a:prstGeom>
          <a:noFill/>
          <a:ln>
            <a:noFill/>
          </a:ln>
        </p:spPr>
      </p:pic>
      <p:pic>
        <p:nvPicPr>
          <p:cNvPr descr="BMW i8 2020 Màu Crystal White Pearl Metallic with Frozen Grey accent" id="713" name="Google Shape;713;p51"/>
          <p:cNvPicPr preferRelativeResize="0"/>
          <p:nvPr/>
        </p:nvPicPr>
        <p:blipFill rotWithShape="1">
          <a:blip r:embed="rId5">
            <a:alphaModFix/>
          </a:blip>
          <a:srcRect b="0" l="0" r="0" t="0"/>
          <a:stretch/>
        </p:blipFill>
        <p:spPr>
          <a:xfrm>
            <a:off x="2501772" y="1733244"/>
            <a:ext cx="1821471" cy="918516"/>
          </a:xfrm>
          <a:prstGeom prst="rect">
            <a:avLst/>
          </a:prstGeom>
          <a:noFill/>
          <a:ln>
            <a:noFill/>
          </a:ln>
        </p:spPr>
      </p:pic>
      <p:pic>
        <p:nvPicPr>
          <p:cNvPr descr="BMW i8 2020 Màu Sophisto Grey Metallic with Frozen Grey accent" id="714" name="Google Shape;714;p51"/>
          <p:cNvPicPr preferRelativeResize="0"/>
          <p:nvPr/>
        </p:nvPicPr>
        <p:blipFill rotWithShape="1">
          <a:blip r:embed="rId6">
            <a:alphaModFix/>
          </a:blip>
          <a:srcRect b="0" l="0" r="0" t="0"/>
          <a:stretch/>
        </p:blipFill>
        <p:spPr>
          <a:xfrm>
            <a:off x="2501773" y="2564404"/>
            <a:ext cx="1820320" cy="917936"/>
          </a:xfrm>
          <a:prstGeom prst="rect">
            <a:avLst/>
          </a:prstGeom>
          <a:noFill/>
          <a:ln>
            <a:noFill/>
          </a:ln>
        </p:spPr>
      </p:pic>
      <p:pic>
        <p:nvPicPr>
          <p:cNvPr descr="BMW i8 2020 Màu E-Copper with Frozen Grey Accent" id="715" name="Google Shape;715;p51"/>
          <p:cNvPicPr preferRelativeResize="0"/>
          <p:nvPr/>
        </p:nvPicPr>
        <p:blipFill rotWithShape="1">
          <a:blip r:embed="rId7">
            <a:alphaModFix/>
          </a:blip>
          <a:srcRect b="0" l="0" r="0" t="0"/>
          <a:stretch/>
        </p:blipFill>
        <p:spPr>
          <a:xfrm>
            <a:off x="2501772" y="3498102"/>
            <a:ext cx="1824625" cy="920107"/>
          </a:xfrm>
          <a:prstGeom prst="rect">
            <a:avLst/>
          </a:prstGeom>
          <a:noFill/>
          <a:ln>
            <a:noFill/>
          </a:ln>
        </p:spPr>
      </p:pic>
      <p:pic>
        <p:nvPicPr>
          <p:cNvPr descr="Hybrid chip tuning – BMW i8 1500 16 v Turbo Hybrid | Chiptuning QUANTUM" id="716" name="Google Shape;716;p51"/>
          <p:cNvPicPr preferRelativeResize="0"/>
          <p:nvPr/>
        </p:nvPicPr>
        <p:blipFill rotWithShape="1">
          <a:blip r:embed="rId8">
            <a:alphaModFix/>
          </a:blip>
          <a:srcRect b="0" l="0" r="0" t="0"/>
          <a:stretch/>
        </p:blipFill>
        <p:spPr>
          <a:xfrm>
            <a:off x="4669238" y="2564404"/>
            <a:ext cx="2062805" cy="1071926"/>
          </a:xfrm>
          <a:prstGeom prst="rect">
            <a:avLst/>
          </a:prstGeom>
          <a:noFill/>
          <a:ln>
            <a:noFill/>
          </a:ln>
        </p:spPr>
      </p:pic>
      <p:pic>
        <p:nvPicPr>
          <p:cNvPr descr="Hình ảnh ngoại thất BMW i8 2019 hình 1" id="717" name="Google Shape;717;p51"/>
          <p:cNvPicPr preferRelativeResize="0"/>
          <p:nvPr/>
        </p:nvPicPr>
        <p:blipFill rotWithShape="1">
          <a:blip r:embed="rId9">
            <a:alphaModFix/>
          </a:blip>
          <a:srcRect b="0" l="0" r="0" t="0"/>
          <a:stretch/>
        </p:blipFill>
        <p:spPr>
          <a:xfrm>
            <a:off x="7033781" y="2757356"/>
            <a:ext cx="1808480" cy="1200799"/>
          </a:xfrm>
          <a:prstGeom prst="rect">
            <a:avLst/>
          </a:prstGeom>
          <a:noFill/>
          <a:ln>
            <a:noFill/>
          </a:ln>
        </p:spPr>
      </p:pic>
      <p:pic>
        <p:nvPicPr>
          <p:cNvPr descr="https://i.xeoto.com.vn/auto/bmw/i8/2019/ngoai-that-bmw-i8-61978.png" id="718" name="Google Shape;718;p51"/>
          <p:cNvPicPr preferRelativeResize="0"/>
          <p:nvPr/>
        </p:nvPicPr>
        <p:blipFill rotWithShape="1">
          <a:blip r:embed="rId10">
            <a:alphaModFix/>
          </a:blip>
          <a:srcRect b="0" l="0" r="0" t="0"/>
          <a:stretch/>
        </p:blipFill>
        <p:spPr>
          <a:xfrm>
            <a:off x="6867944" y="3916680"/>
            <a:ext cx="2221370" cy="14749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2"/>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4" name="Google Shape;724;p52"/>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3.3. Nguyên tắc bố cục trong thiết kế mỹ thuật công nghiệp</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725" name="Google Shape;725;p5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6" name="Google Shape;726;p52"/>
          <p:cNvSpPr txBox="1"/>
          <p:nvPr/>
        </p:nvSpPr>
        <p:spPr>
          <a:xfrm>
            <a:off x="609602" y="743349"/>
            <a:ext cx="3962399" cy="401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Nguyên tắc cân bằng</a:t>
            </a:r>
            <a:endParaRPr>
              <a:solidFill>
                <a:srgbClr val="FFC000"/>
              </a:solidFill>
            </a:endParaRPr>
          </a:p>
        </p:txBody>
      </p:sp>
      <p:pic>
        <p:nvPicPr>
          <p:cNvPr descr="Hình ảnh BMW i8 2019 hình 12" id="727" name="Google Shape;727;p52"/>
          <p:cNvPicPr preferRelativeResize="0"/>
          <p:nvPr/>
        </p:nvPicPr>
        <p:blipFill rotWithShape="1">
          <a:blip r:embed="rId3">
            <a:alphaModFix/>
          </a:blip>
          <a:srcRect b="0" l="0" r="0" t="0"/>
          <a:stretch/>
        </p:blipFill>
        <p:spPr>
          <a:xfrm>
            <a:off x="155575" y="1322560"/>
            <a:ext cx="4183600" cy="2777837"/>
          </a:xfrm>
          <a:prstGeom prst="rect">
            <a:avLst/>
          </a:prstGeom>
          <a:noFill/>
          <a:ln>
            <a:noFill/>
          </a:ln>
        </p:spPr>
      </p:pic>
      <p:cxnSp>
        <p:nvCxnSpPr>
          <p:cNvPr id="728" name="Google Shape;728;p52"/>
          <p:cNvCxnSpPr>
            <a:stCxn id="727" idx="0"/>
            <a:endCxn id="727" idx="2"/>
          </p:cNvCxnSpPr>
          <p:nvPr/>
        </p:nvCxnSpPr>
        <p:spPr>
          <a:xfrm>
            <a:off x="2247375" y="1322560"/>
            <a:ext cx="0" cy="2777700"/>
          </a:xfrm>
          <a:prstGeom prst="straightConnector1">
            <a:avLst/>
          </a:prstGeom>
          <a:noFill/>
          <a:ln cap="flat" cmpd="sng" w="38100">
            <a:solidFill>
              <a:srgbClr val="00B0F0"/>
            </a:solidFill>
            <a:prstDash val="solid"/>
            <a:round/>
            <a:headEnd len="sm" w="sm" type="none"/>
            <a:tailEnd len="sm" w="sm" type="none"/>
          </a:ln>
        </p:spPr>
      </p:cxnSp>
      <p:sp>
        <p:nvSpPr>
          <p:cNvPr id="729" name="Google Shape;729;p52"/>
          <p:cNvSpPr txBox="1"/>
          <p:nvPr/>
        </p:nvSpPr>
        <p:spPr>
          <a:xfrm>
            <a:off x="4496828" y="1144411"/>
            <a:ext cx="4182352" cy="3894606"/>
          </a:xfrm>
          <a:prstGeom prst="rect">
            <a:avLst/>
          </a:prstGeom>
          <a:noFill/>
          <a:ln>
            <a:noFill/>
          </a:ln>
        </p:spPr>
        <p:txBody>
          <a:bodyPr anchorCtr="0" anchor="ctr" bIns="137125" lIns="137125" spcFirstLastPara="1" rIns="137125" wrap="square" tIns="137125">
            <a:noAutofit/>
          </a:bodyPr>
          <a:lstStyle/>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Màu sắc: </a:t>
            </a:r>
            <a:r>
              <a:rPr b="0" i="0" lang="en-US" sz="1600" u="none" cap="none" strike="noStrike">
                <a:solidFill>
                  <a:srgbClr val="171717"/>
                </a:solidFill>
                <a:latin typeface="Times New Roman"/>
                <a:ea typeface="Times New Roman"/>
                <a:cs typeface="Times New Roman"/>
                <a:sym typeface="Times New Roman"/>
              </a:rPr>
              <a:t>Màu đen là màu chủ đạo</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Đường nét: </a:t>
            </a:r>
            <a:r>
              <a:rPr b="0" i="0" lang="en-US" sz="1600" u="none" cap="none" strike="noStrike">
                <a:solidFill>
                  <a:srgbClr val="171717"/>
                </a:solidFill>
                <a:latin typeface="Times New Roman"/>
                <a:ea typeface="Times New Roman"/>
                <a:cs typeface="Times New Roman"/>
                <a:sym typeface="Times New Roman"/>
              </a:rPr>
              <a:t>Cân bằng đối xứng tỏa ra từ tâm</a:t>
            </a:r>
            <a:endParaRPr/>
          </a:p>
          <a:p>
            <a:pPr indent="0" lvl="0" marL="0" marR="0" rtl="0" algn="l">
              <a:lnSpc>
                <a:spcPct val="100000"/>
              </a:lnSpc>
              <a:spcBef>
                <a:spcPts val="0"/>
              </a:spcBef>
              <a:spcAft>
                <a:spcPts val="0"/>
              </a:spcAft>
              <a:buNone/>
            </a:pPr>
            <a:r>
              <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Chất liệu: </a:t>
            </a:r>
            <a:r>
              <a:rPr b="0" i="0" lang="en-US" sz="1600" u="none" cap="none" strike="noStrike">
                <a:solidFill>
                  <a:srgbClr val="212446"/>
                </a:solidFill>
                <a:latin typeface="Times New Roman"/>
                <a:ea typeface="Times New Roman"/>
                <a:cs typeface="Times New Roman"/>
                <a:sym typeface="Times New Roman"/>
              </a:rPr>
              <a:t>Nhựa gia cố bằng sợi carbon kết hợp với nhôm</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Hình dáng: </a:t>
            </a:r>
            <a:r>
              <a:rPr b="0" i="0" lang="en-US" sz="1600" u="none" cap="none" strike="noStrike">
                <a:solidFill>
                  <a:srgbClr val="212446"/>
                </a:solidFill>
                <a:latin typeface="Times New Roman"/>
                <a:ea typeface="Times New Roman"/>
                <a:cs typeface="Times New Roman"/>
                <a:sym typeface="Times New Roman"/>
              </a:rPr>
              <a:t>Sự cân bằng giữa các bộ phận, thành phần.</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212446"/>
                </a:solidFill>
                <a:latin typeface="Times New Roman"/>
                <a:ea typeface="Times New Roman"/>
                <a:cs typeface="Times New Roman"/>
                <a:sym typeface="Times New Roman"/>
              </a:rPr>
              <a:t>Tổng thể: </a:t>
            </a:r>
            <a:r>
              <a:rPr b="0" i="0" lang="en-US" sz="1600" u="none" cap="none" strike="noStrike">
                <a:solidFill>
                  <a:srgbClr val="171717"/>
                </a:solidFill>
                <a:latin typeface="Times New Roman"/>
                <a:ea typeface="Times New Roman"/>
                <a:cs typeface="Times New Roman"/>
                <a:sym typeface="Times New Roman"/>
              </a:rPr>
              <a:t>Cách sắp xếp ổn định, nhất quán</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171717"/>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3"/>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5" name="Google Shape;735;p53"/>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3.3. Nguyên tắc bố cục trong thiết kế mỹ thuật công nghiệp</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736" name="Google Shape;736;p5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7" name="Google Shape;737;p53"/>
          <p:cNvSpPr txBox="1"/>
          <p:nvPr/>
        </p:nvSpPr>
        <p:spPr>
          <a:xfrm>
            <a:off x="609602" y="743349"/>
            <a:ext cx="3962400" cy="401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Nguyên tắc tương phản</a:t>
            </a:r>
            <a:endParaRPr>
              <a:solidFill>
                <a:srgbClr val="FFC000"/>
              </a:solidFill>
            </a:endParaRPr>
          </a:p>
        </p:txBody>
      </p:sp>
      <p:sp>
        <p:nvSpPr>
          <p:cNvPr id="738" name="Google Shape;738;p53"/>
          <p:cNvSpPr txBox="1"/>
          <p:nvPr/>
        </p:nvSpPr>
        <p:spPr>
          <a:xfrm>
            <a:off x="4961648" y="709663"/>
            <a:ext cx="4182352" cy="4113797"/>
          </a:xfrm>
          <a:prstGeom prst="rect">
            <a:avLst/>
          </a:prstGeom>
          <a:noFill/>
          <a:ln>
            <a:noFill/>
          </a:ln>
        </p:spPr>
        <p:txBody>
          <a:bodyPr anchorCtr="0" anchor="ctr" bIns="137125" lIns="137125" spcFirstLastPara="1" rIns="137125" wrap="square" tIns="137125">
            <a:noAutofit/>
          </a:bodyPr>
          <a:lstStyle/>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Màu sắc: </a:t>
            </a:r>
            <a:r>
              <a:rPr b="0" i="0" lang="en-US" sz="1600" u="none" cap="none" strike="noStrike">
                <a:solidFill>
                  <a:srgbClr val="171717"/>
                </a:solidFill>
                <a:latin typeface="Times New Roman"/>
                <a:ea typeface="Times New Roman"/>
                <a:cs typeface="Times New Roman"/>
                <a:sym typeface="Times New Roman"/>
              </a:rPr>
              <a:t>Phần sơn đỉnh xe, nắp cốp và phần hút gió trên nắp capo được sơn màu đen tương phản với màu trắng quanh thân xe</a:t>
            </a:r>
            <a:endParaRPr/>
          </a:p>
          <a:p>
            <a:pPr indent="0" lvl="0" marL="0" marR="0" rtl="0" algn="l">
              <a:lnSpc>
                <a:spcPct val="100000"/>
              </a:lnSpc>
              <a:spcBef>
                <a:spcPts val="0"/>
              </a:spcBef>
              <a:spcAft>
                <a:spcPts val="0"/>
              </a:spcAft>
              <a:buNone/>
            </a:pPr>
            <a:r>
              <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Đường nét: </a:t>
            </a:r>
            <a:r>
              <a:rPr b="0" i="0" lang="en-US" sz="1600" u="none" cap="none" strike="noStrike">
                <a:solidFill>
                  <a:srgbClr val="212446"/>
                </a:solidFill>
                <a:latin typeface="Times New Roman"/>
                <a:ea typeface="Times New Roman"/>
                <a:cs typeface="Times New Roman"/>
                <a:sym typeface="Times New Roman"/>
              </a:rPr>
              <a:t>Sự tương phản được tạo ra từ việc kết hợp đường cong, đường thẳng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Chất liệu: </a:t>
            </a:r>
            <a:r>
              <a:rPr b="0" i="0" lang="en-US" sz="1600" u="none" cap="none" strike="noStrike">
                <a:solidFill>
                  <a:srgbClr val="212446"/>
                </a:solidFill>
                <a:latin typeface="Times New Roman"/>
                <a:ea typeface="Times New Roman"/>
                <a:cs typeface="Times New Roman"/>
                <a:sym typeface="Times New Roman"/>
              </a:rPr>
              <a:t>Sự kết hợp giữa cao su mềm dẻo (bánh xe, tấm để chân) và vật liệu kim loại cứng rắn (khung xe) </a:t>
            </a:r>
            <a:endParaRPr b="0" i="0" sz="1600" u="none" cap="none" strike="noStrike">
              <a:solidFill>
                <a:srgbClr val="212446"/>
              </a:solidFill>
              <a:latin typeface="Times New Roman"/>
              <a:ea typeface="Times New Roman"/>
              <a:cs typeface="Times New Roman"/>
              <a:sym typeface="Times New Roman"/>
            </a:endParaRPr>
          </a:p>
        </p:txBody>
      </p:sp>
      <p:pic>
        <p:nvPicPr>
          <p:cNvPr descr="BMW i8" id="739" name="Google Shape;739;p53"/>
          <p:cNvPicPr preferRelativeResize="0"/>
          <p:nvPr/>
        </p:nvPicPr>
        <p:blipFill rotWithShape="1">
          <a:blip r:embed="rId3">
            <a:alphaModFix/>
          </a:blip>
          <a:srcRect b="0" l="0" r="0" t="0"/>
          <a:stretch/>
        </p:blipFill>
        <p:spPr>
          <a:xfrm>
            <a:off x="307975" y="1322560"/>
            <a:ext cx="4393157" cy="29302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4"/>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45" name="Google Shape;745;p54"/>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3.3. Nguyên tắc bố cục trong thiết kế mỹ thuật công nghiệp</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746" name="Google Shape;746;p5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7" name="Google Shape;747;p54"/>
          <p:cNvSpPr txBox="1"/>
          <p:nvPr/>
        </p:nvSpPr>
        <p:spPr>
          <a:xfrm>
            <a:off x="609602" y="743349"/>
            <a:ext cx="3962399" cy="401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Nguyên tắc tỷ lệ</a:t>
            </a:r>
            <a:endParaRPr>
              <a:solidFill>
                <a:srgbClr val="FFC000"/>
              </a:solidFill>
            </a:endParaRPr>
          </a:p>
        </p:txBody>
      </p:sp>
      <p:sp>
        <p:nvSpPr>
          <p:cNvPr id="748" name="Google Shape;748;p54"/>
          <p:cNvSpPr txBox="1"/>
          <p:nvPr/>
        </p:nvSpPr>
        <p:spPr>
          <a:xfrm>
            <a:off x="4518660" y="743349"/>
            <a:ext cx="4532970" cy="4087731"/>
          </a:xfrm>
          <a:prstGeom prst="rect">
            <a:avLst/>
          </a:prstGeom>
          <a:noFill/>
          <a:ln>
            <a:noFill/>
          </a:ln>
        </p:spPr>
        <p:txBody>
          <a:bodyPr anchorCtr="0" anchor="ctr" bIns="137125" lIns="137125" spcFirstLastPara="1" rIns="137125" wrap="square" tIns="137125">
            <a:noAutofit/>
          </a:bodyPr>
          <a:lstStyle/>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Hình dáng: </a:t>
            </a:r>
            <a:r>
              <a:rPr b="0" i="0" lang="en-US" sz="1600" u="none" cap="none" strike="noStrike">
                <a:solidFill>
                  <a:srgbClr val="212446"/>
                </a:solidFill>
                <a:latin typeface="Times New Roman"/>
                <a:ea typeface="Times New Roman"/>
                <a:cs typeface="Times New Roman"/>
                <a:sym typeface="Times New Roman"/>
              </a:rPr>
              <a:t>Tỉ lệ giữa bánh xe và khung xe là 1:4 </a:t>
            </a:r>
            <a:endParaRPr/>
          </a:p>
          <a:p>
            <a:pPr indent="0" lvl="0" marL="0" marR="0" rtl="0" algn="l">
              <a:lnSpc>
                <a:spcPct val="100000"/>
              </a:lnSpc>
              <a:spcBef>
                <a:spcPts val="0"/>
              </a:spcBef>
              <a:spcAft>
                <a:spcPts val="0"/>
              </a:spcAft>
              <a:buNone/>
            </a:pPr>
            <a:r>
              <a:rPr b="0" i="0" lang="en-US" sz="1600" u="none" cap="none" strike="noStrike">
                <a:solidFill>
                  <a:srgbClr val="212446"/>
                </a:solidFill>
                <a:latin typeface="Times New Roman"/>
                <a:ea typeface="Times New Roman"/>
                <a:cs typeface="Times New Roman"/>
                <a:sym typeface="Times New Roman"/>
              </a:rPr>
              <a:t>Đây là tỉ lệ phù hợp của xe ô tô điện.(Độ rộng bánh xe là 9 inch, chiều rộng xe khoảng 76 inch)</a:t>
            </a:r>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Màu sắc: </a:t>
            </a:r>
            <a:r>
              <a:rPr b="0" i="0" lang="en-US" sz="1600" u="none" cap="none" strike="noStrike">
                <a:solidFill>
                  <a:srgbClr val="212446"/>
                </a:solidFill>
                <a:latin typeface="Times New Roman"/>
                <a:ea typeface="Times New Roman"/>
                <a:cs typeface="Times New Roman"/>
                <a:sym typeface="Times New Roman"/>
              </a:rPr>
              <a:t>Sử dụng màu sắc chủ đạo chiếm tới hơn 90%. Các màu sắc còn lại có vai trò bổ sung.</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Đường nét: </a:t>
            </a:r>
            <a:r>
              <a:rPr b="0" i="0" lang="en-US" sz="1600" u="none" cap="none" strike="noStrike">
                <a:solidFill>
                  <a:srgbClr val="212446"/>
                </a:solidFill>
                <a:latin typeface="Times New Roman"/>
                <a:ea typeface="Times New Roman"/>
                <a:cs typeface="Times New Roman"/>
                <a:sym typeface="Times New Roman"/>
              </a:rPr>
              <a:t>Sử dụng vừa phải những đường thẳng và đường cong để tạo sự chấm phá</a:t>
            </a:r>
            <a:endParaRPr/>
          </a:p>
        </p:txBody>
      </p:sp>
      <p:pic>
        <p:nvPicPr>
          <p:cNvPr descr="Hình ảnh BMW i8 2019 hình 12" id="749" name="Google Shape;749;p54"/>
          <p:cNvPicPr preferRelativeResize="0"/>
          <p:nvPr/>
        </p:nvPicPr>
        <p:blipFill rotWithShape="1">
          <a:blip r:embed="rId3">
            <a:alphaModFix/>
          </a:blip>
          <a:srcRect b="0" l="0" r="0" t="0"/>
          <a:stretch/>
        </p:blipFill>
        <p:spPr>
          <a:xfrm>
            <a:off x="231775" y="1377642"/>
            <a:ext cx="4183600" cy="2777837"/>
          </a:xfrm>
          <a:prstGeom prst="rect">
            <a:avLst/>
          </a:prstGeom>
          <a:noFill/>
          <a:ln>
            <a:noFill/>
          </a:ln>
        </p:spPr>
      </p:pic>
      <p:cxnSp>
        <p:nvCxnSpPr>
          <p:cNvPr id="750" name="Google Shape;750;p54"/>
          <p:cNvCxnSpPr/>
          <p:nvPr/>
        </p:nvCxnSpPr>
        <p:spPr>
          <a:xfrm>
            <a:off x="1051035" y="1231120"/>
            <a:ext cx="0" cy="2777837"/>
          </a:xfrm>
          <a:prstGeom prst="straightConnector1">
            <a:avLst/>
          </a:prstGeom>
          <a:noFill/>
          <a:ln cap="flat" cmpd="sng" w="38100">
            <a:solidFill>
              <a:srgbClr val="00B0F0"/>
            </a:solidFill>
            <a:prstDash val="solid"/>
            <a:round/>
            <a:headEnd len="sm" w="sm" type="none"/>
            <a:tailEnd len="sm" w="sm" type="none"/>
          </a:ln>
        </p:spPr>
      </p:cxnSp>
      <p:cxnSp>
        <p:nvCxnSpPr>
          <p:cNvPr id="751" name="Google Shape;751;p54"/>
          <p:cNvCxnSpPr/>
          <p:nvPr/>
        </p:nvCxnSpPr>
        <p:spPr>
          <a:xfrm>
            <a:off x="3596115" y="1177780"/>
            <a:ext cx="0" cy="2777837"/>
          </a:xfrm>
          <a:prstGeom prst="straightConnector1">
            <a:avLst/>
          </a:prstGeom>
          <a:noFill/>
          <a:ln cap="flat" cmpd="sng" w="38100">
            <a:solidFill>
              <a:srgbClr val="00B0F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5"/>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7" name="Google Shape;757;p55"/>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3.3. Nguyên tắc bố cục trong thiết kế mỹ thuật công nghiệp</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758" name="Google Shape;758;p5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9" name="Google Shape;759;p55"/>
          <p:cNvSpPr txBox="1"/>
          <p:nvPr/>
        </p:nvSpPr>
        <p:spPr>
          <a:xfrm>
            <a:off x="609602" y="743349"/>
            <a:ext cx="3962399" cy="401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Nguyên tắc đơn giản</a:t>
            </a:r>
            <a:endParaRPr>
              <a:solidFill>
                <a:srgbClr val="FFC000"/>
              </a:solidFill>
            </a:endParaRPr>
          </a:p>
        </p:txBody>
      </p:sp>
      <p:sp>
        <p:nvSpPr>
          <p:cNvPr id="760" name="Google Shape;760;p55"/>
          <p:cNvSpPr txBox="1"/>
          <p:nvPr/>
        </p:nvSpPr>
        <p:spPr>
          <a:xfrm>
            <a:off x="4525239" y="743349"/>
            <a:ext cx="4532970" cy="4087731"/>
          </a:xfrm>
          <a:prstGeom prst="rect">
            <a:avLst/>
          </a:prstGeom>
          <a:noFill/>
          <a:ln>
            <a:noFill/>
          </a:ln>
        </p:spPr>
        <p:txBody>
          <a:bodyPr anchorCtr="0" anchor="ctr" bIns="137125" lIns="137125" spcFirstLastPara="1" rIns="137125" wrap="square" tIns="137125">
            <a:noAutofit/>
          </a:bodyPr>
          <a:lstStyle/>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Hình dáng: </a:t>
            </a:r>
            <a:r>
              <a:rPr b="0" i="0" lang="en-US" sz="1600" u="none" cap="none" strike="noStrike">
                <a:solidFill>
                  <a:srgbClr val="212446"/>
                </a:solidFill>
                <a:latin typeface="Times New Roman"/>
                <a:ea typeface="Times New Roman"/>
                <a:cs typeface="Times New Roman"/>
                <a:sym typeface="Times New Roman"/>
              </a:rPr>
              <a:t>Nhỏ gọn, đầy đủ chức năng</a:t>
            </a:r>
            <a:endParaRPr b="0" i="0" sz="18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Màu sắc: </a:t>
            </a:r>
            <a:r>
              <a:rPr b="0" i="0" lang="en-US" sz="1600" u="none" cap="none" strike="noStrike">
                <a:solidFill>
                  <a:srgbClr val="212446"/>
                </a:solidFill>
                <a:latin typeface="Times New Roman"/>
                <a:ea typeface="Times New Roman"/>
                <a:cs typeface="Times New Roman"/>
                <a:sym typeface="Times New Roman"/>
              </a:rPr>
              <a:t>Chọn những tông màu đơn giản</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Đường nét: </a:t>
            </a:r>
            <a:r>
              <a:rPr b="0" i="0" lang="en-US" sz="1600" u="none" cap="none" strike="noStrike">
                <a:solidFill>
                  <a:srgbClr val="212446"/>
                </a:solidFill>
                <a:latin typeface="Times New Roman"/>
                <a:ea typeface="Times New Roman"/>
                <a:cs typeface="Times New Roman"/>
                <a:sym typeface="Times New Roman"/>
              </a:rPr>
              <a:t>Tối giản , tạo sự đơn giản , linh hoạt</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Chất liệu: </a:t>
            </a:r>
            <a:r>
              <a:rPr b="0" i="0" lang="en-US" sz="1600" u="none" cap="none" strike="noStrike">
                <a:solidFill>
                  <a:srgbClr val="212446"/>
                </a:solidFill>
                <a:latin typeface="Times New Roman"/>
                <a:ea typeface="Times New Roman"/>
                <a:cs typeface="Times New Roman"/>
                <a:sym typeface="Times New Roman"/>
              </a:rPr>
              <a:t>Sử dụng vật liệu chính là Plastic, sợi Cacbon và Alunium</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p:txBody>
      </p:sp>
      <p:sp>
        <p:nvSpPr>
          <p:cNvPr id="761" name="Google Shape;761;p55"/>
          <p:cNvSpPr/>
          <p:nvPr/>
        </p:nvSpPr>
        <p:spPr>
          <a:xfrm>
            <a:off x="282447" y="1294394"/>
            <a:ext cx="958891" cy="943428"/>
          </a:xfrm>
          <a:prstGeom prst="ellipse">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62" name="Google Shape;762;p55"/>
          <p:cNvSpPr/>
          <p:nvPr/>
        </p:nvSpPr>
        <p:spPr>
          <a:xfrm rot="5400000">
            <a:off x="1045846" y="1611568"/>
            <a:ext cx="1132364" cy="309081"/>
          </a:xfrm>
          <a:prstGeom prst="roundRect">
            <a:avLst>
              <a:gd fmla="val 35391" name="adj"/>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763" name="Google Shape;763;p55"/>
          <p:cNvPicPr preferRelativeResize="0"/>
          <p:nvPr/>
        </p:nvPicPr>
        <p:blipFill rotWithShape="1">
          <a:blip r:embed="rId3">
            <a:alphaModFix/>
          </a:blip>
          <a:srcRect b="0" l="0" r="0" t="0"/>
          <a:stretch/>
        </p:blipFill>
        <p:spPr>
          <a:xfrm rot="-5400000">
            <a:off x="2409466" y="773180"/>
            <a:ext cx="1318337" cy="2171831"/>
          </a:xfrm>
          <a:prstGeom prst="rect">
            <a:avLst/>
          </a:prstGeom>
          <a:noFill/>
          <a:ln>
            <a:noFill/>
          </a:ln>
        </p:spPr>
      </p:pic>
      <p:pic>
        <p:nvPicPr>
          <p:cNvPr descr="Hybrid chip tuning – BMW i8 1500 16 v Turbo Hybrid | Chiptuning QUANTUM" id="764" name="Google Shape;764;p55"/>
          <p:cNvPicPr preferRelativeResize="0"/>
          <p:nvPr/>
        </p:nvPicPr>
        <p:blipFill rotWithShape="1">
          <a:blip r:embed="rId4">
            <a:alphaModFix/>
          </a:blip>
          <a:srcRect b="0" l="0" r="0" t="0"/>
          <a:stretch/>
        </p:blipFill>
        <p:spPr>
          <a:xfrm>
            <a:off x="426084" y="2644743"/>
            <a:ext cx="4099155" cy="21301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6"/>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0" name="Google Shape;770;p56"/>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3.3. Nguyên tắc bố cục trong thiết kế mỹ thuật công nghiệp</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771" name="Google Shape;771;p5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2" name="Google Shape;772;p56"/>
          <p:cNvSpPr txBox="1"/>
          <p:nvPr/>
        </p:nvSpPr>
        <p:spPr>
          <a:xfrm>
            <a:off x="609602" y="743349"/>
            <a:ext cx="3962399" cy="401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Nguyên tắc đồng nhất</a:t>
            </a:r>
            <a:endParaRPr>
              <a:solidFill>
                <a:srgbClr val="FFC000"/>
              </a:solidFill>
            </a:endParaRPr>
          </a:p>
        </p:txBody>
      </p:sp>
      <p:sp>
        <p:nvSpPr>
          <p:cNvPr id="773" name="Google Shape;773;p56"/>
          <p:cNvSpPr txBox="1"/>
          <p:nvPr/>
        </p:nvSpPr>
        <p:spPr>
          <a:xfrm>
            <a:off x="4505504" y="743349"/>
            <a:ext cx="4532970" cy="4087731"/>
          </a:xfrm>
          <a:prstGeom prst="rect">
            <a:avLst/>
          </a:prstGeom>
          <a:noFill/>
          <a:ln>
            <a:noFill/>
          </a:ln>
        </p:spPr>
        <p:txBody>
          <a:bodyPr anchorCtr="0" anchor="ctr" bIns="137125" lIns="137125" spcFirstLastPara="1" rIns="137125" wrap="square" tIns="137125">
            <a:noAutofit/>
          </a:bodyPr>
          <a:lstStyle/>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Hình dáng: </a:t>
            </a:r>
            <a:r>
              <a:rPr b="0" i="0" lang="en-US" sz="1600" u="none" cap="none" strike="noStrike">
                <a:solidFill>
                  <a:srgbClr val="171717"/>
                </a:solidFill>
                <a:latin typeface="Times New Roman"/>
                <a:ea typeface="Times New Roman"/>
                <a:cs typeface="Times New Roman"/>
                <a:sym typeface="Times New Roman"/>
              </a:rPr>
              <a:t>Đồng nhất giữa các bộ phận</a:t>
            </a:r>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Màu sắc: </a:t>
            </a:r>
            <a:r>
              <a:rPr b="0" i="0" lang="en-US" sz="1600" u="none" cap="none" strike="noStrike">
                <a:solidFill>
                  <a:srgbClr val="171717"/>
                </a:solidFill>
                <a:latin typeface="Times New Roman"/>
                <a:ea typeface="Times New Roman"/>
                <a:cs typeface="Times New Roman"/>
                <a:sym typeface="Times New Roman"/>
              </a:rPr>
              <a:t>Đồng nhất tông màu</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Đường nét: </a:t>
            </a:r>
            <a:r>
              <a:rPr b="0" i="0" lang="en-US" sz="1600" u="none" cap="none" strike="noStrike">
                <a:solidFill>
                  <a:srgbClr val="171717"/>
                </a:solidFill>
                <a:latin typeface="Times New Roman"/>
                <a:ea typeface="Times New Roman"/>
                <a:cs typeface="Times New Roman"/>
                <a:sym typeface="Times New Roman"/>
              </a:rPr>
              <a:t>Đồng nhất đối xứng giữa hai bên</a:t>
            </a:r>
            <a:endParaRPr/>
          </a:p>
          <a:p>
            <a:pPr indent="0" lvl="0" marL="0" marR="0" rtl="0" algn="l">
              <a:lnSpc>
                <a:spcPct val="100000"/>
              </a:lnSpc>
              <a:spcBef>
                <a:spcPts val="0"/>
              </a:spcBef>
              <a:spcAft>
                <a:spcPts val="0"/>
              </a:spcAft>
              <a:buNone/>
            </a:pPr>
            <a:r>
              <a:t/>
            </a:r>
            <a:endParaRPr b="0" i="0" sz="1600" u="none" cap="none" strike="noStrike">
              <a:solidFill>
                <a:srgbClr val="21244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171717"/>
                </a:solidFill>
                <a:latin typeface="Times New Roman"/>
                <a:ea typeface="Times New Roman"/>
                <a:cs typeface="Times New Roman"/>
                <a:sym typeface="Times New Roman"/>
              </a:rPr>
              <a:t>Chất liệu: </a:t>
            </a:r>
            <a:r>
              <a:rPr b="0" i="0" lang="en-US" sz="1600" u="none" cap="none" strike="noStrike">
                <a:solidFill>
                  <a:srgbClr val="171717"/>
                </a:solidFill>
                <a:latin typeface="Times New Roman"/>
                <a:ea typeface="Times New Roman"/>
                <a:cs typeface="Times New Roman"/>
                <a:sym typeface="Times New Roman"/>
              </a:rPr>
              <a:t>Đồng nhất ở từng bộ phận</a:t>
            </a:r>
            <a:endParaRPr b="0" i="0" sz="1600" u="none" cap="none" strike="noStrike">
              <a:solidFill>
                <a:srgbClr val="171717"/>
              </a:solidFill>
              <a:latin typeface="Times New Roman"/>
              <a:ea typeface="Times New Roman"/>
              <a:cs typeface="Times New Roman"/>
              <a:sym typeface="Times New Roman"/>
            </a:endParaRPr>
          </a:p>
        </p:txBody>
      </p:sp>
      <p:pic>
        <p:nvPicPr>
          <p:cNvPr descr="BMW i8 Roadster" id="774" name="Google Shape;774;p56"/>
          <p:cNvPicPr preferRelativeResize="0"/>
          <p:nvPr/>
        </p:nvPicPr>
        <p:blipFill rotWithShape="1">
          <a:blip r:embed="rId3">
            <a:alphaModFix/>
          </a:blip>
          <a:srcRect b="0" l="0" r="0" t="0"/>
          <a:stretch/>
        </p:blipFill>
        <p:spPr>
          <a:xfrm>
            <a:off x="155575" y="1293343"/>
            <a:ext cx="2195499" cy="1233089"/>
          </a:xfrm>
          <a:prstGeom prst="rect">
            <a:avLst/>
          </a:prstGeom>
          <a:noFill/>
          <a:ln>
            <a:noFill/>
          </a:ln>
        </p:spPr>
      </p:pic>
      <p:pic>
        <p:nvPicPr>
          <p:cNvPr descr="Cặp siêu xe BMW i8 khoe vẻ đẹp trên đường phố Đà Nẵng - Báo Người lao động" id="775" name="Google Shape;775;p56"/>
          <p:cNvPicPr preferRelativeResize="0"/>
          <p:nvPr/>
        </p:nvPicPr>
        <p:blipFill rotWithShape="1">
          <a:blip r:embed="rId4">
            <a:alphaModFix/>
          </a:blip>
          <a:srcRect b="0" l="0" r="0" t="0"/>
          <a:stretch/>
        </p:blipFill>
        <p:spPr>
          <a:xfrm>
            <a:off x="2351074" y="1286825"/>
            <a:ext cx="2043309" cy="1239607"/>
          </a:xfrm>
          <a:prstGeom prst="rect">
            <a:avLst/>
          </a:prstGeom>
          <a:noFill/>
          <a:ln>
            <a:noFill/>
          </a:ln>
        </p:spPr>
      </p:pic>
      <p:pic>
        <p:nvPicPr>
          <p:cNvPr descr="Go Green Leasing Twitter પર: &quot;🌟New car day!🌟 Look at this fabulous BMW I8  delivered to our very happy customer last week! What an amazing car!  Thankyou so much to our customer" id="776" name="Google Shape;776;p56"/>
          <p:cNvPicPr preferRelativeResize="0"/>
          <p:nvPr/>
        </p:nvPicPr>
        <p:blipFill rotWithShape="1">
          <a:blip r:embed="rId5">
            <a:alphaModFix/>
          </a:blip>
          <a:srcRect b="0" l="0" r="0" t="0"/>
          <a:stretch/>
        </p:blipFill>
        <p:spPr>
          <a:xfrm>
            <a:off x="354734" y="2562167"/>
            <a:ext cx="3748469" cy="20702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7"/>
          <p:cNvSpPr txBox="1"/>
          <p:nvPr>
            <p:ph type="title"/>
          </p:nvPr>
        </p:nvSpPr>
        <p:spPr>
          <a:xfrm>
            <a:off x="616373" y="1992316"/>
            <a:ext cx="3778722"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Phương diện mỹ thuật công nghiệp</a:t>
            </a:r>
            <a:endParaRPr>
              <a:solidFill>
                <a:srgbClr val="171717"/>
              </a:solidFill>
              <a:latin typeface="Times New Roman"/>
              <a:ea typeface="Times New Roman"/>
              <a:cs typeface="Times New Roman"/>
              <a:sym typeface="Times New Roman"/>
            </a:endParaRPr>
          </a:p>
        </p:txBody>
      </p:sp>
      <p:sp>
        <p:nvSpPr>
          <p:cNvPr id="782" name="Google Shape;782;p57"/>
          <p:cNvSpPr txBox="1"/>
          <p:nvPr>
            <p:ph idx="4" type="title"/>
          </p:nvPr>
        </p:nvSpPr>
        <p:spPr>
          <a:xfrm>
            <a:off x="4802663" y="2520016"/>
            <a:ext cx="3153566"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Phương diện kỹ thuật</a:t>
            </a:r>
            <a:endParaRPr>
              <a:solidFill>
                <a:srgbClr val="171717"/>
              </a:solidFill>
              <a:latin typeface="Times New Roman"/>
              <a:ea typeface="Times New Roman"/>
              <a:cs typeface="Times New Roman"/>
              <a:sym typeface="Times New Roman"/>
            </a:endParaRPr>
          </a:p>
        </p:txBody>
      </p:sp>
      <p:sp>
        <p:nvSpPr>
          <p:cNvPr id="783" name="Google Shape;783;p57"/>
          <p:cNvSpPr txBox="1"/>
          <p:nvPr>
            <p:ph idx="6" type="title"/>
          </p:nvPr>
        </p:nvSpPr>
        <p:spPr>
          <a:xfrm>
            <a:off x="541867" y="3053021"/>
            <a:ext cx="3790883"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Phương diện quảng bá sản phẩm</a:t>
            </a:r>
            <a:endParaRPr>
              <a:solidFill>
                <a:srgbClr val="171717"/>
              </a:solidFill>
              <a:latin typeface="Times New Roman"/>
              <a:ea typeface="Times New Roman"/>
              <a:cs typeface="Times New Roman"/>
              <a:sym typeface="Times New Roman"/>
            </a:endParaRPr>
          </a:p>
        </p:txBody>
      </p:sp>
      <p:sp>
        <p:nvSpPr>
          <p:cNvPr id="784" name="Google Shape;784;p57"/>
          <p:cNvSpPr txBox="1"/>
          <p:nvPr>
            <p:ph idx="15"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4. Đề xuất phương án cải tiến sản phẩm</a:t>
            </a:r>
            <a:endParaRPr>
              <a:solidFill>
                <a:srgbClr val="171717"/>
              </a:solidFill>
              <a:latin typeface="Times New Roman"/>
              <a:ea typeface="Times New Roman"/>
              <a:cs typeface="Times New Roman"/>
              <a:sym typeface="Times New Roman"/>
            </a:endParaRPr>
          </a:p>
        </p:txBody>
      </p:sp>
      <p:sp>
        <p:nvSpPr>
          <p:cNvPr id="785" name="Google Shape;785;p57"/>
          <p:cNvSpPr txBox="1"/>
          <p:nvPr/>
        </p:nvSpPr>
        <p:spPr>
          <a:xfrm>
            <a:off x="4332750" y="1459200"/>
            <a:ext cx="478500" cy="30081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700"/>
              <a:buFont typeface="Arial"/>
              <a:buNone/>
            </a:pPr>
            <a:r>
              <a:t/>
            </a:r>
            <a:endParaRPr b="0" i="0" sz="2700" u="none" cap="none" strike="noStrike">
              <a:solidFill>
                <a:srgbClr val="171717"/>
              </a:solidFill>
              <a:latin typeface="Times New Roman"/>
              <a:ea typeface="Times New Roman"/>
              <a:cs typeface="Times New Roman"/>
              <a:sym typeface="Times New Roman"/>
            </a:endParaRPr>
          </a:p>
        </p:txBody>
      </p:sp>
      <p:sp>
        <p:nvSpPr>
          <p:cNvPr id="786" name="Google Shape;786;p57"/>
          <p:cNvSpPr/>
          <p:nvPr/>
        </p:nvSpPr>
        <p:spPr>
          <a:xfrm>
            <a:off x="138545" y="2729345"/>
            <a:ext cx="751706" cy="2001982"/>
          </a:xfrm>
          <a:prstGeom prst="rect">
            <a:avLst/>
          </a:prstGeom>
          <a:solidFill>
            <a:srgbClr val="F9F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8"/>
          <p:cNvSpPr/>
          <p:nvPr/>
        </p:nvSpPr>
        <p:spPr>
          <a:xfrm>
            <a:off x="-85060" y="1169581"/>
            <a:ext cx="9292855" cy="297712"/>
          </a:xfrm>
          <a:prstGeom prst="rect">
            <a:avLst/>
          </a:prstGeom>
          <a:solidFill>
            <a:srgbClr val="F9F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2" name="Google Shape;792;p58"/>
          <p:cNvSpPr txBox="1"/>
          <p:nvPr>
            <p:ph type="title"/>
          </p:nvPr>
        </p:nvSpPr>
        <p:spPr>
          <a:xfrm>
            <a:off x="650880" y="553355"/>
            <a:ext cx="77175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Bảng tổng kết ý tưởng các thành viên</a:t>
            </a:r>
            <a:endParaRPr>
              <a:solidFill>
                <a:srgbClr val="171717"/>
              </a:solidFill>
              <a:latin typeface="Times New Roman"/>
              <a:ea typeface="Times New Roman"/>
              <a:cs typeface="Times New Roman"/>
              <a:sym typeface="Times New Roman"/>
            </a:endParaRPr>
          </a:p>
        </p:txBody>
      </p:sp>
      <p:sp>
        <p:nvSpPr>
          <p:cNvPr id="793" name="Google Shape;793;p58"/>
          <p:cNvSpPr/>
          <p:nvPr/>
        </p:nvSpPr>
        <p:spPr>
          <a:xfrm>
            <a:off x="96982" y="2895600"/>
            <a:ext cx="803563" cy="1814945"/>
          </a:xfrm>
          <a:prstGeom prst="rect">
            <a:avLst/>
          </a:prstGeom>
          <a:solidFill>
            <a:srgbClr val="F9F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71717"/>
              </a:solidFill>
              <a:latin typeface="Times  New Roman"/>
              <a:ea typeface="Times  New Roman"/>
              <a:cs typeface="Times  New Roman"/>
              <a:sym typeface="Times  New Roman"/>
            </a:endParaRPr>
          </a:p>
        </p:txBody>
      </p:sp>
      <p:graphicFrame>
        <p:nvGraphicFramePr>
          <p:cNvPr id="794" name="Google Shape;794;p58"/>
          <p:cNvGraphicFramePr/>
          <p:nvPr/>
        </p:nvGraphicFramePr>
        <p:xfrm>
          <a:off x="194189" y="1132731"/>
          <a:ext cx="3000000" cy="3000000"/>
        </p:xfrm>
        <a:graphic>
          <a:graphicData uri="http://schemas.openxmlformats.org/drawingml/2006/table">
            <a:tbl>
              <a:tblPr>
                <a:noFill/>
                <a:tableStyleId>{B8785BEA-5BAB-4F09-BD7D-1E0D17160848}</a:tableStyleId>
              </a:tblPr>
              <a:tblGrid>
                <a:gridCol w="1465575"/>
                <a:gridCol w="3571925"/>
                <a:gridCol w="3593375"/>
              </a:tblGrid>
              <a:tr h="386225">
                <a:tc>
                  <a:txBody>
                    <a:bodyPr/>
                    <a:lstStyle/>
                    <a:p>
                      <a:pPr indent="0" lvl="0" marL="0" marR="0" rtl="0" algn="ctr">
                        <a:lnSpc>
                          <a:spcPct val="100000"/>
                        </a:lnSpc>
                        <a:spcBef>
                          <a:spcPts val="0"/>
                        </a:spcBef>
                        <a:spcAft>
                          <a:spcPts val="0"/>
                        </a:spcAft>
                        <a:buNone/>
                      </a:pPr>
                      <a:r>
                        <a:rPr b="1" lang="en-US" sz="1200" u="none" cap="none" strike="noStrike">
                          <a:solidFill>
                            <a:srgbClr val="171717"/>
                          </a:solidFill>
                          <a:latin typeface="Times New Roman"/>
                          <a:ea typeface="Times New Roman"/>
                          <a:cs typeface="Times New Roman"/>
                          <a:sym typeface="Times New Roman"/>
                        </a:rPr>
                        <a:t>Họ tên</a:t>
                      </a:r>
                      <a:endParaRPr b="1"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200" u="none" cap="none" strike="noStrike">
                          <a:solidFill>
                            <a:srgbClr val="171717"/>
                          </a:solidFill>
                          <a:latin typeface="Times New Roman"/>
                          <a:ea typeface="Times New Roman"/>
                          <a:cs typeface="Times New Roman"/>
                          <a:sym typeface="Times New Roman"/>
                        </a:rPr>
                        <a:t>Phương diện mỹ thuật</a:t>
                      </a:r>
                      <a:endParaRPr b="1"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200" u="none" cap="none" strike="noStrike">
                          <a:solidFill>
                            <a:srgbClr val="171717"/>
                          </a:solidFill>
                          <a:latin typeface="Times New Roman"/>
                          <a:ea typeface="Times New Roman"/>
                          <a:cs typeface="Times New Roman"/>
                          <a:sym typeface="Times New Roman"/>
                        </a:rPr>
                        <a:t>Phương diện kỹ thuật</a:t>
                      </a:r>
                      <a:endParaRPr b="1" sz="1200" u="none" cap="none" strike="noStrike">
                        <a:solidFill>
                          <a:srgbClr val="171717"/>
                        </a:solidFill>
                        <a:latin typeface="Times New Roman"/>
                        <a:ea typeface="Times New Roman"/>
                        <a:cs typeface="Times New Roman"/>
                        <a:sym typeface="Times New Roman"/>
                      </a:endParaRPr>
                    </a:p>
                  </a:txBody>
                  <a:tcPr marT="45725" marB="45725" marR="91450" marL="91450"/>
                </a:tc>
              </a:tr>
              <a:tr h="504025">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Bùi Lê Trung Kiên</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Cải</a:t>
                      </a:r>
                      <a:r>
                        <a:rPr lang="en-US" sz="1200" u="none" cap="none" strike="noStrike">
                          <a:solidFill>
                            <a:srgbClr val="171717"/>
                          </a:solidFill>
                          <a:latin typeface="Times New Roman"/>
                          <a:ea typeface="Times New Roman"/>
                          <a:cs typeface="Times New Roman"/>
                          <a:sym typeface="Times New Roman"/>
                        </a:rPr>
                        <a:t> tiến về đường nét, kết hợp nhiều đường nét theo đường cong tạo sự uyển chuyển linh hoạt</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Cải tiến thêm về Soft Close Automatic Doors</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r>
              <a:tr h="5040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Nguyễn Đức Duy</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Cải</a:t>
                      </a:r>
                      <a:r>
                        <a:rPr lang="en-US" sz="1200" u="none" cap="none" strike="noStrike">
                          <a:solidFill>
                            <a:srgbClr val="171717"/>
                          </a:solidFill>
                          <a:latin typeface="Times New Roman"/>
                          <a:ea typeface="Times New Roman"/>
                          <a:cs typeface="Times New Roman"/>
                          <a:sym typeface="Times New Roman"/>
                        </a:rPr>
                        <a:t> tiến chất liệu là những vật liệu tái tạo, thân thiện với môi trường</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Cải</a:t>
                      </a:r>
                      <a:r>
                        <a:rPr lang="en-US" sz="1200" u="none" cap="none" strike="noStrike">
                          <a:solidFill>
                            <a:srgbClr val="171717"/>
                          </a:solidFill>
                          <a:latin typeface="Times New Roman"/>
                          <a:ea typeface="Times New Roman"/>
                          <a:cs typeface="Times New Roman"/>
                          <a:sym typeface="Times New Roman"/>
                        </a:rPr>
                        <a:t> tiến về chức năng có thể mở khóa và khởi động bằng giọng nói, vân tay</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r>
              <a:tr h="5040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Lê Đình Hiệp</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Cải</a:t>
                      </a:r>
                      <a:r>
                        <a:rPr lang="en-US" sz="1200" u="none" cap="none" strike="noStrike">
                          <a:solidFill>
                            <a:srgbClr val="171717"/>
                          </a:solidFill>
                          <a:latin typeface="Times New Roman"/>
                          <a:ea typeface="Times New Roman"/>
                          <a:cs typeface="Times New Roman"/>
                          <a:sym typeface="Times New Roman"/>
                        </a:rPr>
                        <a:t> tiến về màu sắc ,hoa văn gắn liền với thiên nhiên, tạo cảm giác gần gũi thân thiện</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Cải</a:t>
                      </a:r>
                      <a:r>
                        <a:rPr lang="en-US" sz="1200" u="none" cap="none" strike="noStrike">
                          <a:solidFill>
                            <a:srgbClr val="171717"/>
                          </a:solidFill>
                          <a:latin typeface="Times New Roman"/>
                          <a:ea typeface="Times New Roman"/>
                          <a:cs typeface="Times New Roman"/>
                          <a:sym typeface="Times New Roman"/>
                        </a:rPr>
                        <a:t> tiến về các chức năng an toàn</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r>
              <a:tr h="5040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Lê Văn Nhất</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Cải</a:t>
                      </a:r>
                      <a:r>
                        <a:rPr lang="en-US" sz="1200" u="none" cap="none" strike="noStrike">
                          <a:solidFill>
                            <a:srgbClr val="171717"/>
                          </a:solidFill>
                          <a:latin typeface="Times New Roman"/>
                          <a:ea typeface="Times New Roman"/>
                          <a:cs typeface="Times New Roman"/>
                          <a:sym typeface="Times New Roman"/>
                        </a:rPr>
                        <a:t> tiến màu sắc theo xu hướng năm 2022 hướng đến giới trẻ</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Lắp đặt thêm cảm biến lốp nhằm đảm bảo an toàn</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r>
              <a:tr h="504025">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Ngô Viết Sang </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Cải</a:t>
                      </a:r>
                      <a:r>
                        <a:rPr lang="en-US" sz="1200" u="none" cap="none" strike="noStrike">
                          <a:solidFill>
                            <a:srgbClr val="171717"/>
                          </a:solidFill>
                          <a:latin typeface="Times New Roman"/>
                          <a:ea typeface="Times New Roman"/>
                          <a:cs typeface="Times New Roman"/>
                          <a:sym typeface="Times New Roman"/>
                        </a:rPr>
                        <a:t> tiến về hình dáng, thêm một số phụ kiện đi kèm khi mua sản phẩm để tháo lắp tùy đối tượng</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Cải tiến</a:t>
                      </a:r>
                      <a:r>
                        <a:rPr lang="en-US" sz="1200" u="none" cap="none" strike="noStrike">
                          <a:solidFill>
                            <a:srgbClr val="171717"/>
                          </a:solidFill>
                          <a:latin typeface="Times New Roman"/>
                          <a:ea typeface="Times New Roman"/>
                          <a:cs typeface="Times New Roman"/>
                          <a:sym typeface="Times New Roman"/>
                        </a:rPr>
                        <a:t> về c</a:t>
                      </a:r>
                      <a:r>
                        <a:rPr lang="en-US" sz="1200" u="none" cap="none" strike="noStrike">
                          <a:solidFill>
                            <a:srgbClr val="171717"/>
                          </a:solidFill>
                          <a:latin typeface="Times New Roman"/>
                          <a:ea typeface="Times New Roman"/>
                          <a:cs typeface="Times New Roman"/>
                          <a:sym typeface="Times New Roman"/>
                        </a:rPr>
                        <a:t>ông nghệ phanh tái tạo năng lượng</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r>
              <a:tr h="504025">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Đào Thanh Lâm </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171717"/>
                          </a:solidFill>
                          <a:latin typeface="Times New Roman"/>
                          <a:ea typeface="Times New Roman"/>
                          <a:cs typeface="Times New Roman"/>
                          <a:sym typeface="Times New Roman"/>
                        </a:rPr>
                        <a:t>Cải</a:t>
                      </a:r>
                      <a:r>
                        <a:rPr lang="en-US" sz="1200" u="none" cap="none" strike="noStrike">
                          <a:solidFill>
                            <a:srgbClr val="171717"/>
                          </a:solidFill>
                          <a:latin typeface="Times New Roman"/>
                          <a:ea typeface="Times New Roman"/>
                          <a:cs typeface="Times New Roman"/>
                          <a:sym typeface="Times New Roman"/>
                        </a:rPr>
                        <a:t> tiến về màu sắc ,những phiên bản giới hạn với số lượng ít .</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Cải thiện phần khoang xe giúp phù hợp với nhiều cỡ người và giúp cảm thấy thoải mái hơn</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r>
              <a:tr h="504025">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Nguyễn Thị Trang</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Có thêm nhiều tùy chọn về phụ kiện như đèn LED, loa, màn hình</a:t>
                      </a:r>
                      <a:r>
                        <a:rPr lang="en-US" sz="1200" u="none" cap="none" strike="noStrike">
                          <a:solidFill>
                            <a:srgbClr val="171717"/>
                          </a:solidFill>
                          <a:latin typeface="Times New Roman"/>
                          <a:ea typeface="Times New Roman"/>
                          <a:cs typeface="Times New Roman"/>
                          <a:sym typeface="Times New Roman"/>
                        </a:rPr>
                        <a:t> điều khiển, ...</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solidFill>
                            <a:srgbClr val="171717"/>
                          </a:solidFill>
                          <a:latin typeface="Times New Roman"/>
                          <a:ea typeface="Times New Roman"/>
                          <a:cs typeface="Times New Roman"/>
                          <a:sym typeface="Times New Roman"/>
                        </a:rPr>
                        <a:t>Cải</a:t>
                      </a:r>
                      <a:r>
                        <a:rPr lang="en-US" sz="1200" u="none" cap="none" strike="noStrike">
                          <a:solidFill>
                            <a:srgbClr val="171717"/>
                          </a:solidFill>
                          <a:latin typeface="Times New Roman"/>
                          <a:ea typeface="Times New Roman"/>
                          <a:cs typeface="Times New Roman"/>
                          <a:sym typeface="Times New Roman"/>
                        </a:rPr>
                        <a:t> thiện thời gian sạc nhanh hơn và dung tích pin cao hơn.</a:t>
                      </a:r>
                      <a:endParaRPr sz="1200" u="none" cap="none" strike="noStrike">
                        <a:solidFill>
                          <a:srgbClr val="171717"/>
                        </a:solidFill>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9"/>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LÝ THUYẾT MÀU SẮC CHO NHÀ THIẾT KẾ - dpiCENTER" id="800" name="Google Shape;800;p5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1" name="Google Shape;801;p59"/>
          <p:cNvSpPr txBox="1"/>
          <p:nvPr/>
        </p:nvSpPr>
        <p:spPr>
          <a:xfrm>
            <a:off x="460375" y="110832"/>
            <a:ext cx="67585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000" u="none" cap="none" strike="noStrike">
                <a:solidFill>
                  <a:srgbClr val="FFC000"/>
                </a:solidFill>
                <a:latin typeface="Times New Roman"/>
                <a:ea typeface="Times New Roman"/>
                <a:cs typeface="Times New Roman"/>
                <a:sym typeface="Times New Roman"/>
              </a:rPr>
              <a:t>Bảng tổng hợp đề xuất ý tưởng cải tiến sản phẩm</a:t>
            </a:r>
            <a:endParaRPr b="1" i="1" sz="2000" u="none" cap="none" strike="noStrike">
              <a:solidFill>
                <a:srgbClr val="FFC000"/>
              </a:solidFill>
              <a:latin typeface="Times New Roman"/>
              <a:ea typeface="Times New Roman"/>
              <a:cs typeface="Times New Roman"/>
              <a:sym typeface="Times New Roman"/>
            </a:endParaRPr>
          </a:p>
        </p:txBody>
      </p:sp>
      <p:sp>
        <p:nvSpPr>
          <p:cNvPr id="802" name="Google Shape;802;p59"/>
          <p:cNvSpPr/>
          <p:nvPr/>
        </p:nvSpPr>
        <p:spPr>
          <a:xfrm>
            <a:off x="460375" y="1077280"/>
            <a:ext cx="3330145" cy="318548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Màu sắc: </a:t>
            </a:r>
            <a:r>
              <a:rPr i="0" lang="en-US" sz="1600" u="none" cap="none" strike="noStrike">
                <a:solidFill>
                  <a:srgbClr val="000000"/>
                </a:solidFill>
                <a:latin typeface="Times New Roman"/>
                <a:ea typeface="Times New Roman"/>
                <a:cs typeface="Times New Roman"/>
                <a:sym typeface="Times New Roman"/>
              </a:rPr>
              <a:t>Thiết kế dựa trên xu hướng màu sắc của năm 2022</a:t>
            </a:r>
            <a:endParaRPr>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Kỹ thuật: </a:t>
            </a:r>
            <a:r>
              <a:rPr i="0" lang="en-US" sz="1600" u="none" cap="none" strike="noStrike">
                <a:solidFill>
                  <a:srgbClr val="000000"/>
                </a:solidFill>
                <a:latin typeface="Times New Roman"/>
                <a:ea typeface="Times New Roman"/>
                <a:cs typeface="Times New Roman"/>
                <a:sym typeface="Times New Roman"/>
              </a:rPr>
              <a:t>Đề xuất các phương pháp bảo mật để đảm bảo an toàn thiết bị</a:t>
            </a:r>
            <a:endParaRPr i="1" sz="16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Quảng bá: </a:t>
            </a:r>
            <a:r>
              <a:rPr i="0" lang="en-US" sz="1600" u="none" cap="none" strike="noStrike">
                <a:solidFill>
                  <a:srgbClr val="000000"/>
                </a:solidFill>
                <a:latin typeface="Times New Roman"/>
                <a:ea typeface="Times New Roman"/>
                <a:cs typeface="Times New Roman"/>
                <a:sym typeface="Times New Roman"/>
              </a:rPr>
              <a:t>Tổ chức các buổi triển lãm giúp nhiều người tiếp cận với sản phẩm hơn</a:t>
            </a:r>
            <a:endParaRPr i="1" sz="1600" u="none" cap="none" strike="noStrike">
              <a:solidFill>
                <a:srgbClr val="000000"/>
              </a:solidFill>
              <a:latin typeface="Times New Roman"/>
              <a:ea typeface="Times New Roman"/>
              <a:cs typeface="Times New Roman"/>
              <a:sym typeface="Times New Roman"/>
            </a:endParaRPr>
          </a:p>
        </p:txBody>
      </p:sp>
      <p:pic>
        <p:nvPicPr>
          <p:cNvPr descr="Cận cảnh BMW i8 độ theo phong cách Batman cực chất | VOV.VN" id="803" name="Google Shape;803;p59"/>
          <p:cNvPicPr preferRelativeResize="0"/>
          <p:nvPr/>
        </p:nvPicPr>
        <p:blipFill rotWithShape="1">
          <a:blip r:embed="rId3">
            <a:alphaModFix/>
          </a:blip>
          <a:srcRect b="0" l="0" r="0" t="0"/>
          <a:stretch/>
        </p:blipFill>
        <p:spPr>
          <a:xfrm>
            <a:off x="4329274" y="743349"/>
            <a:ext cx="3376736" cy="1899414"/>
          </a:xfrm>
          <a:prstGeom prst="rect">
            <a:avLst/>
          </a:prstGeom>
          <a:noFill/>
          <a:ln>
            <a:noFill/>
          </a:ln>
        </p:spPr>
      </p:pic>
      <p:sp>
        <p:nvSpPr>
          <p:cNvPr descr="Chiêm ngưỡng siêu phẩm BMW i8 mui trần lần đầu tới Đông Nam Á" id="804" name="Google Shape;804;p59"/>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Chiêm ngưỡng siêu phẩm BMW i8 mui trần lần đầu tới Đông Nam Á" id="805" name="Google Shape;805;p59"/>
          <p:cNvPicPr preferRelativeResize="0"/>
          <p:nvPr/>
        </p:nvPicPr>
        <p:blipFill rotWithShape="1">
          <a:blip r:embed="rId4">
            <a:alphaModFix/>
          </a:blip>
          <a:srcRect b="0" l="0" r="0" t="0"/>
          <a:stretch/>
        </p:blipFill>
        <p:spPr>
          <a:xfrm>
            <a:off x="6017642" y="2642763"/>
            <a:ext cx="3190707" cy="19978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6"/>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 name="Google Shape;144;p6"/>
          <p:cNvSpPr txBox="1"/>
          <p:nvPr>
            <p:ph idx="4294967295" type="title"/>
          </p:nvPr>
        </p:nvSpPr>
        <p:spPr>
          <a:xfrm>
            <a:off x="2479963" y="0"/>
            <a:ext cx="4232564"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1.1. Tổng quan về thương hiệu BMW</a:t>
            </a:r>
            <a:endParaRPr b="1" sz="2000">
              <a:solidFill>
                <a:srgbClr val="171717"/>
              </a:solidFill>
              <a:latin typeface="Times New Roman"/>
              <a:ea typeface="Times New Roman"/>
              <a:cs typeface="Times New Roman"/>
              <a:sym typeface="Times New Roman"/>
            </a:endParaRPr>
          </a:p>
        </p:txBody>
      </p:sp>
      <p:pic>
        <p:nvPicPr>
          <p:cNvPr descr="Franz Josef Popp - Wiki | Golden" id="145" name="Google Shape;145;p6"/>
          <p:cNvPicPr preferRelativeResize="0"/>
          <p:nvPr/>
        </p:nvPicPr>
        <p:blipFill rotWithShape="1">
          <a:blip r:embed="rId3">
            <a:alphaModFix/>
          </a:blip>
          <a:srcRect b="0" l="0" r="0" t="0"/>
          <a:stretch/>
        </p:blipFill>
        <p:spPr>
          <a:xfrm>
            <a:off x="2819690" y="852055"/>
            <a:ext cx="1905000" cy="1905000"/>
          </a:xfrm>
          <a:prstGeom prst="rect">
            <a:avLst/>
          </a:prstGeom>
          <a:noFill/>
          <a:ln>
            <a:noFill/>
          </a:ln>
        </p:spPr>
      </p:pic>
      <p:sp>
        <p:nvSpPr>
          <p:cNvPr id="146" name="Google Shape;146;p6"/>
          <p:cNvSpPr txBox="1"/>
          <p:nvPr/>
        </p:nvSpPr>
        <p:spPr>
          <a:xfrm>
            <a:off x="577708" y="743349"/>
            <a:ext cx="2199120"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2000" u="none" cap="none" strike="noStrike">
                <a:solidFill>
                  <a:srgbClr val="FFC000"/>
                </a:solidFill>
                <a:latin typeface="Times New Roman"/>
                <a:ea typeface="Times New Roman"/>
                <a:cs typeface="Times New Roman"/>
                <a:sym typeface="Times New Roman"/>
              </a:rPr>
              <a:t>Nhà sáng lập</a:t>
            </a:r>
            <a:endParaRPr b="0" i="0" sz="2000" u="none" cap="none" strike="noStrike">
              <a:solidFill>
                <a:srgbClr val="FFC000"/>
              </a:solidFill>
              <a:latin typeface="Times New Roman"/>
              <a:ea typeface="Times New Roman"/>
              <a:cs typeface="Times New Roman"/>
              <a:sym typeface="Times New Roman"/>
            </a:endParaRPr>
          </a:p>
        </p:txBody>
      </p:sp>
      <p:sp>
        <p:nvSpPr>
          <p:cNvPr id="147" name="Google Shape;147;p6"/>
          <p:cNvSpPr txBox="1"/>
          <p:nvPr/>
        </p:nvSpPr>
        <p:spPr>
          <a:xfrm>
            <a:off x="347952" y="1215592"/>
            <a:ext cx="2667000" cy="132343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600" u="none" cap="none" strike="noStrike">
                <a:solidFill>
                  <a:srgbClr val="202124"/>
                </a:solidFill>
                <a:latin typeface="Times New Roman"/>
                <a:ea typeface="Times New Roman"/>
                <a:cs typeface="Times New Roman"/>
                <a:sym typeface="Times New Roman"/>
              </a:rPr>
              <a:t>Franz Josef Popp là một trong ba người đồng sáng lập BMW AG và là Tổng giám đốc đầu tiên của BMW AG từ năm 1922 đến năm 1942.</a:t>
            </a:r>
            <a:r>
              <a:rPr b="0" i="0" lang="en-US" sz="1600" u="none" cap="none" strike="noStrike">
                <a:solidFill>
                  <a:schemeClr val="dk1"/>
                </a:solidFill>
                <a:latin typeface="Times New Roman"/>
                <a:ea typeface="Times New Roman"/>
                <a:cs typeface="Times New Roman"/>
                <a:sym typeface="Times New Roman"/>
              </a:rPr>
              <a:t> </a:t>
            </a:r>
            <a:endParaRPr/>
          </a:p>
        </p:txBody>
      </p:sp>
      <p:pic>
        <p:nvPicPr>
          <p:cNvPr descr="BMW Group | NewEngineer" id="148" name="Google Shape;148;p6"/>
          <p:cNvPicPr preferRelativeResize="0"/>
          <p:nvPr/>
        </p:nvPicPr>
        <p:blipFill rotWithShape="1">
          <a:blip r:embed="rId4">
            <a:alphaModFix/>
          </a:blip>
          <a:srcRect b="0" l="0" r="0" t="0"/>
          <a:stretch/>
        </p:blipFill>
        <p:spPr>
          <a:xfrm>
            <a:off x="4512830" y="1028267"/>
            <a:ext cx="2095500" cy="1552576"/>
          </a:xfrm>
          <a:prstGeom prst="rect">
            <a:avLst/>
          </a:prstGeom>
          <a:noFill/>
          <a:ln>
            <a:noFill/>
          </a:ln>
        </p:spPr>
      </p:pic>
      <p:sp>
        <p:nvSpPr>
          <p:cNvPr id="149" name="Google Shape;149;p6"/>
          <p:cNvSpPr txBox="1"/>
          <p:nvPr/>
        </p:nvSpPr>
        <p:spPr>
          <a:xfrm>
            <a:off x="6651192" y="933597"/>
            <a:ext cx="219912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C000"/>
                </a:solidFill>
                <a:latin typeface="Times New Roman"/>
                <a:ea typeface="Times New Roman"/>
                <a:cs typeface="Times New Roman"/>
                <a:sym typeface="Times New Roman"/>
              </a:rPr>
              <a:t>Quy mô</a:t>
            </a:r>
            <a:endParaRPr b="0" i="0" sz="2000" u="none" cap="none" strike="noStrike">
              <a:solidFill>
                <a:srgbClr val="FFC000"/>
              </a:solidFill>
              <a:latin typeface="Times New Roman"/>
              <a:ea typeface="Times New Roman"/>
              <a:cs typeface="Times New Roman"/>
              <a:sym typeface="Times New Roman"/>
            </a:endParaRPr>
          </a:p>
        </p:txBody>
      </p:sp>
      <p:sp>
        <p:nvSpPr>
          <p:cNvPr id="150" name="Google Shape;150;p6"/>
          <p:cNvSpPr txBox="1"/>
          <p:nvPr/>
        </p:nvSpPr>
        <p:spPr>
          <a:xfrm>
            <a:off x="6647008" y="1415646"/>
            <a:ext cx="2549236"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171717"/>
                </a:solidFill>
                <a:latin typeface="Times New Roman"/>
                <a:ea typeface="Times New Roman"/>
                <a:cs typeface="Times New Roman"/>
                <a:sym typeface="Times New Roman"/>
              </a:rPr>
              <a:t>BMW hoạt động rộng khắp trên toàn thế giới, đặc biệt ở Đức</a:t>
            </a:r>
            <a:endParaRPr b="0" i="0" sz="1800" u="none" cap="none" strike="noStrike">
              <a:solidFill>
                <a:srgbClr val="171717"/>
              </a:solidFill>
              <a:latin typeface="Times New Roman"/>
              <a:ea typeface="Times New Roman"/>
              <a:cs typeface="Times New Roman"/>
              <a:sym typeface="Times New Roman"/>
            </a:endParaRPr>
          </a:p>
        </p:txBody>
      </p:sp>
      <p:sp>
        <p:nvSpPr>
          <p:cNvPr id="151" name="Google Shape;151;p6"/>
          <p:cNvSpPr txBox="1"/>
          <p:nvPr/>
        </p:nvSpPr>
        <p:spPr>
          <a:xfrm>
            <a:off x="394855" y="3257494"/>
            <a:ext cx="2618509" cy="132343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BMW có trụ sở tại Munich và sản xuất xe cơ giới ở Đức, Brazil, Trung Quốc, Ấn Độ, Nam Phi, Vương quốc Anh, Hoa Kỳ và Mexico</a:t>
            </a:r>
            <a:endParaRPr b="0" i="0" sz="1800" u="none" cap="none" strike="noStrike">
              <a:solidFill>
                <a:schemeClr val="dk1"/>
              </a:solidFill>
              <a:latin typeface="Times New Roman"/>
              <a:ea typeface="Times New Roman"/>
              <a:cs typeface="Times New Roman"/>
              <a:sym typeface="Times New Roman"/>
            </a:endParaRPr>
          </a:p>
        </p:txBody>
      </p:sp>
      <p:pic>
        <p:nvPicPr>
          <p:cNvPr descr="NHỮNG ĐIỀU MÀ BẠN CHƯA BIẾT VỀ BMW - Hà Nội Car - Đẳng cấp xe sang" id="152" name="Google Shape;152;p6"/>
          <p:cNvPicPr preferRelativeResize="0"/>
          <p:nvPr/>
        </p:nvPicPr>
        <p:blipFill rotWithShape="1">
          <a:blip r:embed="rId5">
            <a:alphaModFix/>
          </a:blip>
          <a:srcRect b="0" l="0" r="0" t="0"/>
          <a:stretch/>
        </p:blipFill>
        <p:spPr>
          <a:xfrm>
            <a:off x="3352800" y="2814558"/>
            <a:ext cx="4166465" cy="1782141"/>
          </a:xfrm>
          <a:prstGeom prst="rect">
            <a:avLst/>
          </a:prstGeom>
          <a:noFill/>
          <a:ln>
            <a:noFill/>
          </a:ln>
        </p:spPr>
      </p:pic>
      <p:sp>
        <p:nvSpPr>
          <p:cNvPr id="153" name="Google Shape;153;p6"/>
          <p:cNvSpPr txBox="1"/>
          <p:nvPr/>
        </p:nvSpPr>
        <p:spPr>
          <a:xfrm>
            <a:off x="581892" y="2829187"/>
            <a:ext cx="2199120"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2000" u="none" cap="none" strike="noStrike">
                <a:solidFill>
                  <a:srgbClr val="FFC000"/>
                </a:solidFill>
                <a:latin typeface="Times New Roman"/>
                <a:ea typeface="Times New Roman"/>
                <a:cs typeface="Times New Roman"/>
                <a:sym typeface="Times New Roman"/>
              </a:rPr>
              <a:t>Trụ sở</a:t>
            </a:r>
            <a:endParaRPr b="0" i="0" sz="2000" u="none" cap="none" strike="noStrike">
              <a:solidFill>
                <a:srgbClr val="FFC000"/>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descr="Feed24h | Đại gia Hà Nội cưỡi BMW i8 tím có biệt thự triệu đô, riêng phòng  karaoke đã ngốn nửa tỷ" id="810" name="Google Shape;810;p60"/>
          <p:cNvPicPr preferRelativeResize="0"/>
          <p:nvPr/>
        </p:nvPicPr>
        <p:blipFill rotWithShape="1">
          <a:blip r:embed="rId3">
            <a:alphaModFix/>
          </a:blip>
          <a:srcRect b="0" l="0" r="0" t="0"/>
          <a:stretch/>
        </p:blipFill>
        <p:spPr>
          <a:xfrm>
            <a:off x="1106907" y="1541100"/>
            <a:ext cx="2467012" cy="1540933"/>
          </a:xfrm>
          <a:prstGeom prst="rect">
            <a:avLst/>
          </a:prstGeom>
          <a:noFill/>
          <a:ln>
            <a:noFill/>
          </a:ln>
        </p:spPr>
      </p:pic>
      <p:sp>
        <p:nvSpPr>
          <p:cNvPr id="811" name="Google Shape;811;p60"/>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2" name="Google Shape;812;p60"/>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4.1. Phương diện mỹ thuật công nghiệp</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813" name="Google Shape;813;p6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4" name="Google Shape;814;p60"/>
          <p:cNvSpPr txBox="1"/>
          <p:nvPr/>
        </p:nvSpPr>
        <p:spPr>
          <a:xfrm>
            <a:off x="218983" y="803670"/>
            <a:ext cx="9083146"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000" u="none" cap="none" strike="noStrike">
                <a:solidFill>
                  <a:srgbClr val="000000"/>
                </a:solidFill>
                <a:latin typeface="Times New Roman"/>
                <a:ea typeface="Times New Roman"/>
                <a:cs typeface="Times New Roman"/>
                <a:sym typeface="Times New Roman"/>
              </a:rPr>
              <a:t>Xu hướng màu sắc năm 2022: </a:t>
            </a:r>
            <a:endParaRPr b="1" i="1"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Màu tím very peri – Sự kết hợp của sắc tím và xanh </a:t>
            </a:r>
            <a:endParaRPr>
              <a:latin typeface="Times New Roman"/>
              <a:ea typeface="Times New Roman"/>
              <a:cs typeface="Times New Roman"/>
              <a:sym typeface="Times New Roman"/>
            </a:endParaRPr>
          </a:p>
        </p:txBody>
      </p:sp>
      <p:pic>
        <p:nvPicPr>
          <p:cNvPr descr="Xu hướng thời trang dẫn đầu năm 2022" id="815" name="Google Shape;815;p60"/>
          <p:cNvPicPr preferRelativeResize="0"/>
          <p:nvPr/>
        </p:nvPicPr>
        <p:blipFill rotWithShape="1">
          <a:blip r:embed="rId4">
            <a:alphaModFix/>
          </a:blip>
          <a:srcRect b="0" l="0" r="0" t="0"/>
          <a:stretch/>
        </p:blipFill>
        <p:spPr>
          <a:xfrm>
            <a:off x="3548623" y="1541100"/>
            <a:ext cx="4371595" cy="2914398"/>
          </a:xfrm>
          <a:prstGeom prst="rect">
            <a:avLst/>
          </a:prstGeom>
          <a:noFill/>
          <a:ln>
            <a:noFill/>
          </a:ln>
        </p:spPr>
      </p:pic>
      <p:pic>
        <p:nvPicPr>
          <p:cNvPr descr="Cận cảnh BMW i8 độ theo phong cách Batman cực chất | VOV.VN" id="816" name="Google Shape;816;p60"/>
          <p:cNvPicPr preferRelativeResize="0"/>
          <p:nvPr/>
        </p:nvPicPr>
        <p:blipFill rotWithShape="1">
          <a:blip r:embed="rId5">
            <a:alphaModFix/>
          </a:blip>
          <a:srcRect b="0" l="0" r="0" t="0"/>
          <a:stretch/>
        </p:blipFill>
        <p:spPr>
          <a:xfrm>
            <a:off x="1106907" y="3082033"/>
            <a:ext cx="2441716" cy="13734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1"/>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2" name="Google Shape;822;p61"/>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4.2. Phương diện kỹ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823" name="Google Shape;823;p6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Đồng bộ hóa điện thoại thông minh với ô tô – XUAN NGUYEN TECH Co., Ltd" id="824" name="Google Shape;824;p61"/>
          <p:cNvPicPr preferRelativeResize="0"/>
          <p:nvPr/>
        </p:nvPicPr>
        <p:blipFill rotWithShape="1">
          <a:blip r:embed="rId3">
            <a:alphaModFix/>
          </a:blip>
          <a:srcRect b="0" l="0" r="0" t="0"/>
          <a:stretch/>
        </p:blipFill>
        <p:spPr>
          <a:xfrm>
            <a:off x="593580" y="1153317"/>
            <a:ext cx="3033414" cy="3033414"/>
          </a:xfrm>
          <a:prstGeom prst="rect">
            <a:avLst/>
          </a:prstGeom>
          <a:noFill/>
          <a:ln>
            <a:noFill/>
          </a:ln>
        </p:spPr>
      </p:pic>
      <p:sp>
        <p:nvSpPr>
          <p:cNvPr id="825" name="Google Shape;825;p61"/>
          <p:cNvSpPr txBox="1"/>
          <p:nvPr/>
        </p:nvSpPr>
        <p:spPr>
          <a:xfrm>
            <a:off x="3860281" y="1153317"/>
            <a:ext cx="46269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Đồng bộ kết nối với thiết bị smartphone để cật nhật tình trạng của xe: Thông báo dung lượng PIN còn lại, cập nhật về vị trí.</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Đề xuất thêm tính năng tự cật nhật vị trí khi thiết bị được sử dụng.</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Đề xuất tính năng bảo mật : Được cho phép hoạt động bởi smartphone và phát chuông cảnh báo đối với hành vi sử dụng trái phép sản phẩm.</a:t>
            </a:r>
            <a:endParaRPr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2"/>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1" name="Google Shape;831;p62"/>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4.2. Phương diện kỹ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832" name="Google Shape;832;p6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3" name="Google Shape;833;p62"/>
          <p:cNvSpPr txBox="1"/>
          <p:nvPr/>
        </p:nvSpPr>
        <p:spPr>
          <a:xfrm>
            <a:off x="155575" y="894605"/>
            <a:ext cx="4904100" cy="1354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000000"/>
                </a:solidFill>
                <a:latin typeface="Times New Roman"/>
                <a:ea typeface="Times New Roman"/>
                <a:cs typeface="Times New Roman"/>
                <a:sym typeface="Times New Roman"/>
              </a:rPr>
              <a:t>Những tính năng hiện có của sản phẩm:</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600" u="none" cap="none" strike="noStrike">
                <a:solidFill>
                  <a:srgbClr val="000000"/>
                </a:solidFill>
                <a:latin typeface="Times New Roman"/>
                <a:ea typeface="Times New Roman"/>
                <a:cs typeface="Times New Roman"/>
                <a:sym typeface="Times New Roman"/>
              </a:rPr>
              <a:t>Khả năng kết nối Smartphone</a:t>
            </a:r>
            <a:endParaRPr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600" u="none" cap="none" strike="noStrike">
                <a:solidFill>
                  <a:srgbClr val="000000"/>
                </a:solidFill>
                <a:latin typeface="Times New Roman"/>
                <a:ea typeface="Times New Roman"/>
                <a:cs typeface="Times New Roman"/>
                <a:sym typeface="Times New Roman"/>
              </a:rPr>
              <a:t>Điều khiển chế độ sử dụng</a:t>
            </a:r>
            <a:endParaRPr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600" u="none" cap="none" strike="noStrike">
                <a:solidFill>
                  <a:srgbClr val="000000"/>
                </a:solidFill>
                <a:latin typeface="Times New Roman"/>
                <a:ea typeface="Times New Roman"/>
                <a:cs typeface="Times New Roman"/>
                <a:sym typeface="Times New Roman"/>
              </a:rPr>
              <a:t>Khả năng định vị GPS cho sản phẩm</a:t>
            </a:r>
            <a:endParaRPr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600" u="none" cap="none" strike="noStrike">
                <a:solidFill>
                  <a:srgbClr val="000000"/>
                </a:solidFill>
                <a:latin typeface="Times New Roman"/>
                <a:ea typeface="Times New Roman"/>
                <a:cs typeface="Times New Roman"/>
                <a:sym typeface="Times New Roman"/>
              </a:rPr>
              <a:t>Điều khiển phát nhạc</a:t>
            </a:r>
            <a:endParaRPr>
              <a:latin typeface="Times New Roman"/>
              <a:ea typeface="Times New Roman"/>
              <a:cs typeface="Times New Roman"/>
              <a:sym typeface="Times New Roman"/>
            </a:endParaRPr>
          </a:p>
        </p:txBody>
      </p:sp>
      <p:pic>
        <p:nvPicPr>
          <p:cNvPr descr="https://icar.vn/wp-content/uploads/2021/06/icar.vn-5-meo-thong-minh-de-su-dungandroid-auto-tren-xe-bmw-5-meo-thong-minh-de-su-dungandroid-auto-tren-xe-bmw-2.jpg" id="834" name="Google Shape;834;p62"/>
          <p:cNvPicPr preferRelativeResize="0"/>
          <p:nvPr/>
        </p:nvPicPr>
        <p:blipFill rotWithShape="1">
          <a:blip r:embed="rId3">
            <a:alphaModFix/>
          </a:blip>
          <a:srcRect b="0" l="0" r="0" t="0"/>
          <a:stretch/>
        </p:blipFill>
        <p:spPr>
          <a:xfrm>
            <a:off x="4645244" y="1222631"/>
            <a:ext cx="4498756" cy="3374068"/>
          </a:xfrm>
          <a:prstGeom prst="rect">
            <a:avLst/>
          </a:prstGeom>
          <a:noFill/>
          <a:ln>
            <a:noFill/>
          </a:ln>
        </p:spPr>
      </p:pic>
      <p:pic>
        <p:nvPicPr>
          <p:cNvPr descr="https://icar.vn/wp-content/uploads/2021/06/icar.vn-5-meo-thong-minh-de-su-dungandroid-auto-tren-xe-bmw-5-meo-thong-minh-de-su-dungandroid-auto-tren-xe-bmw.jpg" id="835" name="Google Shape;835;p62"/>
          <p:cNvPicPr preferRelativeResize="0"/>
          <p:nvPr/>
        </p:nvPicPr>
        <p:blipFill rotWithShape="1">
          <a:blip r:embed="rId4">
            <a:alphaModFix/>
          </a:blip>
          <a:srcRect b="0" l="0" r="0" t="0"/>
          <a:stretch/>
        </p:blipFill>
        <p:spPr>
          <a:xfrm>
            <a:off x="1003514" y="2441329"/>
            <a:ext cx="2777839" cy="208337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3"/>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1" name="Google Shape;841;p63"/>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4.2. Phương diện kỹ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842" name="Google Shape;842;p6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3" name="Google Shape;843;p63"/>
          <p:cNvSpPr txBox="1"/>
          <p:nvPr/>
        </p:nvSpPr>
        <p:spPr>
          <a:xfrm>
            <a:off x="612775" y="989279"/>
            <a:ext cx="3962400" cy="401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FFC000"/>
                </a:solidFill>
                <a:latin typeface="Times New Roman"/>
                <a:ea typeface="Times New Roman"/>
                <a:cs typeface="Times New Roman"/>
                <a:sym typeface="Times New Roman"/>
              </a:rPr>
              <a:t>Tính năng đề xuất</a:t>
            </a:r>
            <a:endParaRPr>
              <a:solidFill>
                <a:srgbClr val="FFC000"/>
              </a:solidFill>
            </a:endParaRPr>
          </a:p>
        </p:txBody>
      </p:sp>
      <p:sp>
        <p:nvSpPr>
          <p:cNvPr id="844" name="Google Shape;844;p63"/>
          <p:cNvSpPr txBox="1"/>
          <p:nvPr/>
        </p:nvSpPr>
        <p:spPr>
          <a:xfrm>
            <a:off x="394047" y="1762083"/>
            <a:ext cx="43935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600" u="none" cap="none" strike="noStrike">
                <a:solidFill>
                  <a:srgbClr val="171717"/>
                </a:solidFill>
                <a:latin typeface="Times New Roman"/>
                <a:ea typeface="Times New Roman"/>
                <a:cs typeface="Times New Roman"/>
                <a:sym typeface="Times New Roman"/>
              </a:rPr>
              <a:t>Smartphone có khả năng cập nhật tính năng tình trạng dung lượng pin .Mức độ sử dụng và có cảnh báo khi pin sắp hết. </a:t>
            </a:r>
            <a:endParaRPr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16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600" u="none" cap="none" strike="noStrike">
                <a:solidFill>
                  <a:srgbClr val="171717"/>
                </a:solidFill>
                <a:latin typeface="Times New Roman"/>
                <a:ea typeface="Times New Roman"/>
                <a:cs typeface="Times New Roman"/>
                <a:sym typeface="Times New Roman"/>
              </a:rPr>
              <a:t>Lắp đặt dự đoán thông báo lỗi của xe về smartphone nhằm bảo đảm trải nghiệm tốt nhất cho việc sử dụng của khách hàng</a:t>
            </a:r>
            <a:endParaRPr i="0" sz="1600" u="none" cap="none" strike="noStrike">
              <a:solidFill>
                <a:srgbClr val="171717"/>
              </a:solidFill>
              <a:latin typeface="Times New Roman"/>
              <a:ea typeface="Times New Roman"/>
              <a:cs typeface="Times New Roman"/>
              <a:sym typeface="Times New Roman"/>
            </a:endParaRPr>
          </a:p>
        </p:txBody>
      </p:sp>
      <p:sp>
        <p:nvSpPr>
          <p:cNvPr descr="Hướng dẫn cách khắc phục điện thoại sụt pin nhanh đơn giản, hiệu quả -  Thegioididong.com" id="845" name="Google Shape;845;p63"/>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ướng dẫn cách khắc phục điện thoại sụt pin nhanh đơn giản, hiệu quả -  Thegioididong.com" id="846" name="Google Shape;846;p63"/>
          <p:cNvPicPr preferRelativeResize="0"/>
          <p:nvPr/>
        </p:nvPicPr>
        <p:blipFill rotWithShape="1">
          <a:blip r:embed="rId3">
            <a:alphaModFix/>
          </a:blip>
          <a:srcRect b="0" l="0" r="0" t="0"/>
          <a:stretch/>
        </p:blipFill>
        <p:spPr>
          <a:xfrm>
            <a:off x="4846146" y="545002"/>
            <a:ext cx="4297854" cy="2241024"/>
          </a:xfrm>
          <a:prstGeom prst="rect">
            <a:avLst/>
          </a:prstGeom>
          <a:noFill/>
          <a:ln>
            <a:noFill/>
          </a:ln>
        </p:spPr>
      </p:pic>
      <p:sp>
        <p:nvSpPr>
          <p:cNvPr descr="Các biểu tượng đèn báo lỗi trên xe ô tô: Ý nghĩa 64 ký hiệu" id="847" name="Google Shape;847;p63"/>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Các biểu tượng đèn báo lỗi trên xe ô tô: Ý nghĩa 64 ký hiệu" id="848" name="Google Shape;848;p63"/>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49" name="Google Shape;849;p63"/>
          <p:cNvPicPr preferRelativeResize="0"/>
          <p:nvPr/>
        </p:nvPicPr>
        <p:blipFill rotWithShape="1">
          <a:blip r:embed="rId4">
            <a:alphaModFix/>
          </a:blip>
          <a:srcRect b="0" l="0" r="0" t="0"/>
          <a:stretch/>
        </p:blipFill>
        <p:spPr>
          <a:xfrm>
            <a:off x="4853883" y="2612090"/>
            <a:ext cx="4290117" cy="253141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64"/>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5" name="Google Shape;855;p64"/>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4.2. Phương diện kỹ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856" name="Google Shape;856;p6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Hướng dẫn cách khắc phục điện thoại sụt pin nhanh đơn giản, hiệu quả -  Thegioididong.com" id="857" name="Google Shape;857;p64"/>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Các biểu tượng đèn báo lỗi trên xe ô tô: Ý nghĩa 64 ký hiệu" id="858" name="Google Shape;858;p64"/>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Các biểu tượng đèn báo lỗi trên xe ô tô: Ý nghĩa 64 ký hiệu" id="859" name="Google Shape;859;p64"/>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60" name="Google Shape;860;p64"/>
          <p:cNvPicPr preferRelativeResize="0"/>
          <p:nvPr/>
        </p:nvPicPr>
        <p:blipFill rotWithShape="1">
          <a:blip r:embed="rId3">
            <a:alphaModFix/>
          </a:blip>
          <a:srcRect b="0" l="0" r="0" t="0"/>
          <a:stretch/>
        </p:blipFill>
        <p:spPr>
          <a:xfrm>
            <a:off x="4736280" y="743349"/>
            <a:ext cx="3780462" cy="3853350"/>
          </a:xfrm>
          <a:prstGeom prst="rect">
            <a:avLst/>
          </a:prstGeom>
          <a:noFill/>
          <a:ln>
            <a:noFill/>
          </a:ln>
        </p:spPr>
      </p:pic>
      <p:sp>
        <p:nvSpPr>
          <p:cNvPr id="861" name="Google Shape;861;p64"/>
          <p:cNvSpPr txBox="1"/>
          <p:nvPr/>
        </p:nvSpPr>
        <p:spPr>
          <a:xfrm>
            <a:off x="460375" y="1100363"/>
            <a:ext cx="4120800" cy="314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FFC000"/>
                </a:solidFill>
                <a:latin typeface="Times New Roman"/>
                <a:ea typeface="Times New Roman"/>
                <a:cs typeface="Times New Roman"/>
                <a:sym typeface="Times New Roman"/>
              </a:rPr>
              <a:t>Tính năng bảo mật của BMW i8</a:t>
            </a:r>
            <a:endParaRPr>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BMW i8 hiện nay có mặt trên thị trường vẫn chưa có tính năng bảo mật, phòng chống mất cắp. </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800" u="none" cap="none" strike="noStrike">
                <a:solidFill>
                  <a:srgbClr val="FFC000"/>
                </a:solidFill>
                <a:latin typeface="Times New Roman"/>
                <a:ea typeface="Times New Roman"/>
                <a:cs typeface="Times New Roman"/>
                <a:sym typeface="Times New Roman"/>
              </a:rPr>
              <a:t>Đề xuất tính năng</a:t>
            </a:r>
            <a:endParaRPr>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1" sz="18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Sử dụng tính năng bảo mật chống trộm cắp bằng khóa điện tử thông minh hoặc smartphone</a:t>
            </a:r>
            <a:endParaRPr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5"/>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7" name="Google Shape;867;p65"/>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4.3. Phương diện quảng bá sản phẩm</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868" name="Google Shape;868;p6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Hướng dẫn cách khắc phục điện thoại sụt pin nhanh đơn giản, hiệu quả -  Thegioididong.com" id="869" name="Google Shape;869;p65"/>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Các biểu tượng đèn báo lỗi trên xe ô tô: Ý nghĩa 64 ký hiệu" id="870" name="Google Shape;870;p65"/>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Các biểu tượng đèn báo lỗi trên xe ô tô: Ý nghĩa 64 ký hiệu" id="871" name="Google Shape;871;p65"/>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72" name="Google Shape;872;p65"/>
          <p:cNvPicPr preferRelativeResize="0"/>
          <p:nvPr/>
        </p:nvPicPr>
        <p:blipFill rotWithShape="1">
          <a:blip r:embed="rId3">
            <a:alphaModFix/>
          </a:blip>
          <a:srcRect b="0" l="0" r="0" t="0"/>
          <a:stretch/>
        </p:blipFill>
        <p:spPr>
          <a:xfrm>
            <a:off x="4264895" y="797001"/>
            <a:ext cx="3555188" cy="2367148"/>
          </a:xfrm>
          <a:prstGeom prst="rect">
            <a:avLst/>
          </a:prstGeom>
          <a:noFill/>
          <a:ln>
            <a:noFill/>
          </a:ln>
        </p:spPr>
      </p:pic>
      <p:pic>
        <p:nvPicPr>
          <p:cNvPr id="873" name="Google Shape;873;p65"/>
          <p:cNvPicPr preferRelativeResize="0"/>
          <p:nvPr/>
        </p:nvPicPr>
        <p:blipFill rotWithShape="1">
          <a:blip r:embed="rId4">
            <a:alphaModFix/>
          </a:blip>
          <a:srcRect b="0" l="0" r="0" t="0"/>
          <a:stretch/>
        </p:blipFill>
        <p:spPr>
          <a:xfrm>
            <a:off x="701749" y="795687"/>
            <a:ext cx="3563146" cy="2368462"/>
          </a:xfrm>
          <a:prstGeom prst="rect">
            <a:avLst/>
          </a:prstGeom>
          <a:noFill/>
          <a:ln>
            <a:noFill/>
          </a:ln>
        </p:spPr>
      </p:pic>
      <p:sp>
        <p:nvSpPr>
          <p:cNvPr id="874" name="Google Shape;874;p65"/>
          <p:cNvSpPr txBox="1"/>
          <p:nvPr/>
        </p:nvSpPr>
        <p:spPr>
          <a:xfrm>
            <a:off x="917575" y="3234092"/>
            <a:ext cx="62913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FFC000"/>
                </a:solidFill>
                <a:latin typeface="Times New Roman"/>
                <a:ea typeface="Times New Roman"/>
                <a:cs typeface="Times New Roman"/>
                <a:sym typeface="Times New Roman"/>
              </a:rPr>
              <a:t>Triển lãm đề xuất</a:t>
            </a:r>
            <a:endParaRPr>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600" u="none" cap="none" strike="noStrike">
                <a:solidFill>
                  <a:srgbClr val="000000"/>
                </a:solidFill>
                <a:latin typeface="Times New Roman"/>
                <a:ea typeface="Times New Roman"/>
                <a:cs typeface="Times New Roman"/>
                <a:sym typeface="Times New Roman"/>
              </a:rPr>
              <a:t>Triển lãm: </a:t>
            </a:r>
            <a:r>
              <a:rPr i="0" lang="en-US" sz="1400" u="none" cap="none" strike="noStrike">
                <a:solidFill>
                  <a:srgbClr val="000000"/>
                </a:solidFill>
                <a:latin typeface="Times New Roman"/>
                <a:ea typeface="Times New Roman"/>
                <a:cs typeface="Times New Roman"/>
                <a:sym typeface="Times New Roman"/>
              </a:rPr>
              <a:t>“Trải nghiệm cùng BMW i8”</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600" u="none" cap="none" strike="noStrike">
                <a:solidFill>
                  <a:srgbClr val="000000"/>
                </a:solidFill>
                <a:latin typeface="Times New Roman"/>
                <a:ea typeface="Times New Roman"/>
                <a:cs typeface="Times New Roman"/>
                <a:sym typeface="Times New Roman"/>
              </a:rPr>
              <a:t>Quảng bá: </a:t>
            </a:r>
            <a:r>
              <a:rPr i="0" lang="en-US" sz="1400" u="none" cap="none" strike="noStrike">
                <a:solidFill>
                  <a:srgbClr val="000000"/>
                </a:solidFill>
                <a:latin typeface="Times New Roman"/>
                <a:ea typeface="Times New Roman"/>
                <a:cs typeface="Times New Roman"/>
                <a:sym typeface="Times New Roman"/>
              </a:rPr>
              <a:t>Các tính năng kết nối với smartphone, tính năng bảo mật mới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1" lang="en-US" sz="1600" u="none" cap="none" strike="noStrike">
                <a:solidFill>
                  <a:srgbClr val="000000"/>
                </a:solidFill>
                <a:latin typeface="Times New Roman"/>
                <a:ea typeface="Times New Roman"/>
                <a:cs typeface="Times New Roman"/>
                <a:sym typeface="Times New Roman"/>
              </a:rPr>
              <a:t>Đối tượng: </a:t>
            </a:r>
            <a:r>
              <a:rPr i="0" lang="en-US" sz="1400" u="none" cap="none" strike="noStrike">
                <a:solidFill>
                  <a:srgbClr val="000000"/>
                </a:solidFill>
                <a:latin typeface="Times New Roman"/>
                <a:ea typeface="Times New Roman"/>
                <a:cs typeface="Times New Roman"/>
                <a:sym typeface="Times New Roman"/>
              </a:rPr>
              <a:t>Doanh nhân trẻ, thành đạt, chủ yếu hướng tới khách hàng hạng sang</a:t>
            </a:r>
            <a:endParaRPr>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6"/>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0" name="Google Shape;880;p66"/>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4.2. Phương diện kỹ thuật</a:t>
            </a:r>
            <a:br>
              <a:rPr b="1" lang="en-US" sz="2000"/>
            </a:br>
            <a:br>
              <a:rPr lang="en-US" sz="2000">
                <a:latin typeface="Open Sans"/>
                <a:ea typeface="Open Sans"/>
                <a:cs typeface="Open Sans"/>
                <a:sym typeface="Open Sans"/>
              </a:rPr>
            </a:br>
            <a:endParaRPr b="1" sz="2000">
              <a:solidFill>
                <a:srgbClr val="171717"/>
              </a:solidFill>
              <a:latin typeface="Times New Roman"/>
              <a:ea typeface="Times New Roman"/>
              <a:cs typeface="Times New Roman"/>
              <a:sym typeface="Times New Roman"/>
            </a:endParaRPr>
          </a:p>
        </p:txBody>
      </p:sp>
      <p:sp>
        <p:nvSpPr>
          <p:cNvPr descr="LÝ THUYẾT MÀU SẮC CHO NHÀ THIẾT KẾ - dpiCENTER" id="881" name="Google Shape;881;p6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Hướng dẫn cách khắc phục điện thoại sụt pin nhanh đơn giản, hiệu quả -  Thegioididong.com" id="882" name="Google Shape;882;p66"/>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Các biểu tượng đèn báo lỗi trên xe ô tô: Ý nghĩa 64 ký hiệu" id="883" name="Google Shape;883;p66"/>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Các biểu tượng đèn báo lỗi trên xe ô tô: Ý nghĩa 64 ký hiệu" id="884" name="Google Shape;884;p66"/>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5" name="Google Shape;885;p66"/>
          <p:cNvSpPr txBox="1"/>
          <p:nvPr/>
        </p:nvSpPr>
        <p:spPr>
          <a:xfrm>
            <a:off x="460375" y="1515862"/>
            <a:ext cx="41208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FFC000"/>
                </a:solidFill>
                <a:latin typeface="Times New Roman"/>
                <a:ea typeface="Times New Roman"/>
                <a:cs typeface="Times New Roman"/>
                <a:sym typeface="Times New Roman"/>
              </a:rPr>
              <a:t>Về mặt tổ chức</a:t>
            </a:r>
            <a:endParaRPr b="1" i="1" sz="18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Hoạt động đến và trải nghiệm tính năng mới nhằm gia tăng hiểu biết người dùng đối với BMW i8</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Trưng bày một số mô hình BMW i8 từ trước đến nay.</a:t>
            </a:r>
            <a:endParaRPr i="0" sz="1800" u="none" cap="none" strike="noStrike">
              <a:solidFill>
                <a:srgbClr val="000000"/>
              </a:solidFill>
              <a:latin typeface="Times New Roman"/>
              <a:ea typeface="Times New Roman"/>
              <a:cs typeface="Times New Roman"/>
              <a:sym typeface="Times New Roman"/>
            </a:endParaRPr>
          </a:p>
        </p:txBody>
      </p:sp>
      <p:pic>
        <p:nvPicPr>
          <p:cNvPr id="886" name="Google Shape;886;p66"/>
          <p:cNvPicPr preferRelativeResize="0"/>
          <p:nvPr/>
        </p:nvPicPr>
        <p:blipFill rotWithShape="1">
          <a:blip r:embed="rId3">
            <a:alphaModFix/>
          </a:blip>
          <a:srcRect b="0" l="0" r="0" t="0"/>
          <a:stretch/>
        </p:blipFill>
        <p:spPr>
          <a:xfrm>
            <a:off x="4957490" y="743349"/>
            <a:ext cx="2955851" cy="1964786"/>
          </a:xfrm>
          <a:prstGeom prst="rect">
            <a:avLst/>
          </a:prstGeom>
          <a:noFill/>
          <a:ln>
            <a:noFill/>
          </a:ln>
        </p:spPr>
      </p:pic>
      <p:pic>
        <p:nvPicPr>
          <p:cNvPr id="887" name="Google Shape;887;p66"/>
          <p:cNvPicPr preferRelativeResize="0"/>
          <p:nvPr/>
        </p:nvPicPr>
        <p:blipFill rotWithShape="1">
          <a:blip r:embed="rId4">
            <a:alphaModFix/>
          </a:blip>
          <a:srcRect b="0" l="0" r="0" t="0"/>
          <a:stretch/>
        </p:blipFill>
        <p:spPr>
          <a:xfrm>
            <a:off x="4957490" y="2708135"/>
            <a:ext cx="2964526" cy="197386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7"/>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3" name="Google Shape;893;p67"/>
          <p:cNvSpPr txBox="1"/>
          <p:nvPr/>
        </p:nvSpPr>
        <p:spPr>
          <a:xfrm>
            <a:off x="1047204" y="158808"/>
            <a:ext cx="30622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u="none" cap="none" strike="noStrike">
                <a:solidFill>
                  <a:srgbClr val="FFC000"/>
                </a:solidFill>
                <a:latin typeface="Times New Roman"/>
                <a:ea typeface="Times New Roman"/>
                <a:cs typeface="Times New Roman"/>
                <a:sym typeface="Times New Roman"/>
              </a:rPr>
              <a:t>TỔNG KẾT – ĐÁNH GIÁ</a:t>
            </a:r>
            <a:endParaRPr>
              <a:solidFill>
                <a:srgbClr val="FFC000"/>
              </a:solidFill>
              <a:latin typeface="Times New Roman"/>
              <a:ea typeface="Times New Roman"/>
              <a:cs typeface="Times New Roman"/>
              <a:sym typeface="Times New Roman"/>
            </a:endParaRPr>
          </a:p>
        </p:txBody>
      </p:sp>
      <p:sp>
        <p:nvSpPr>
          <p:cNvPr id="894" name="Google Shape;894;p67"/>
          <p:cNvSpPr txBox="1"/>
          <p:nvPr/>
        </p:nvSpPr>
        <p:spPr>
          <a:xfrm>
            <a:off x="717881" y="748146"/>
            <a:ext cx="8268300" cy="2586000"/>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Tổng kết :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Qua quá trình học tập, tìm hiểu sản phẩm , cả nhóm chúng em đã :</a:t>
            </a:r>
            <a:endParaRPr i="0" sz="1800" u="none" cap="none" strike="noStrike">
              <a:solidFill>
                <a:srgbClr val="000000"/>
              </a:solidFill>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Học tập được khả năng tìm kiếm tài liệu, thông tin</a:t>
            </a:r>
            <a:endParaRPr>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Thêm kiến thức về mỹ thuật công nghiệp, về tạo hình</a:t>
            </a:r>
            <a:endParaRPr>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Biết những vấn đề cần quan tâm khi đề xuất cải tiến sản phẩm</a:t>
            </a:r>
            <a:endParaRPr i="0" sz="1800" u="none" cap="none" strike="noStrike">
              <a:solidFill>
                <a:srgbClr val="000000"/>
              </a:solidFill>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Kỹ năng làm việc nhóm, phân chia công việc</a:t>
            </a:r>
            <a:endParaRPr i="0" sz="1800" u="none" cap="none" strike="noStrike">
              <a:solidFill>
                <a:srgbClr val="000000"/>
              </a:solidFill>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Kỹ năng tổng hợp, tự đánh giá </a:t>
            </a:r>
            <a:endParaRPr>
              <a:latin typeface="Times New Roman"/>
              <a:ea typeface="Times New Roman"/>
              <a:cs typeface="Times New Roman"/>
              <a:sym typeface="Times New Roman"/>
            </a:endParaRPr>
          </a:p>
          <a:p>
            <a:pPr indent="-457200" lvl="0" marL="57150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Arial"/>
              <a:buNone/>
            </a:pPr>
            <a:r>
              <a:t/>
            </a:r>
            <a:endParaRPr i="0" sz="1800" u="none" cap="none" strike="noStrike">
              <a:solidFill>
                <a:srgbClr val="202124"/>
              </a:solidFill>
              <a:latin typeface="Times New Roman"/>
              <a:ea typeface="Times New Roman"/>
              <a:cs typeface="Times New Roman"/>
              <a:sym typeface="Times New Roman"/>
            </a:endParaRPr>
          </a:p>
        </p:txBody>
      </p:sp>
      <p:sp>
        <p:nvSpPr>
          <p:cNvPr id="895" name="Google Shape;895;p67"/>
          <p:cNvSpPr txBox="1"/>
          <p:nvPr/>
        </p:nvSpPr>
        <p:spPr>
          <a:xfrm>
            <a:off x="717881" y="2924939"/>
            <a:ext cx="8518200" cy="2031900"/>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Đánh giá: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Dưới sự đánh giá mang tính chủ quan, cả nhóm em có một số đánh giá như sau:</a:t>
            </a:r>
            <a:endParaRPr i="0" sz="1800" u="none" cap="none" strike="noStrike">
              <a:solidFill>
                <a:srgbClr val="000000"/>
              </a:solidFill>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Đã hoàn thành cơ bản nội dung bài tập cuối kỳ</a:t>
            </a:r>
            <a:endParaRPr>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Đã biết lắng nghe những đóng góp ý kiến từ cô giáo và các bạn để hoàn thiện bài làm của mình</a:t>
            </a:r>
            <a:endParaRPr>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rgbClr val="000000"/>
              </a:buClr>
              <a:buSzPts val="1800"/>
              <a:buFont typeface="Times New Roman"/>
              <a:buChar char="•"/>
            </a:pPr>
            <a:r>
              <a:rPr i="0" lang="en-US" sz="1800" u="none" cap="none" strike="noStrike">
                <a:solidFill>
                  <a:srgbClr val="000000"/>
                </a:solidFill>
                <a:latin typeface="Times New Roman"/>
                <a:ea typeface="Times New Roman"/>
                <a:cs typeface="Times New Roman"/>
                <a:sym typeface="Times New Roman"/>
              </a:rPr>
              <a:t>Các thành viên đã có sự đóng góp cho bài tập</a:t>
            </a:r>
            <a:endParaRPr>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Arial"/>
              <a:buNone/>
            </a:pPr>
            <a:r>
              <a:t/>
            </a:r>
            <a:endParaRPr i="0" sz="1800" u="none" cap="none" strike="noStrike">
              <a:solidFill>
                <a:srgbClr val="202124"/>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8"/>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1" name="Google Shape;901;p68"/>
          <p:cNvSpPr txBox="1"/>
          <p:nvPr/>
        </p:nvSpPr>
        <p:spPr>
          <a:xfrm>
            <a:off x="2178460" y="1843940"/>
            <a:ext cx="47871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Cảm ơn cô và các bạn đã chú ý lắng nghe !</a:t>
            </a:r>
            <a:endParaRPr sz="3000">
              <a:latin typeface="Times New Roman"/>
              <a:ea typeface="Times New Roman"/>
              <a:cs typeface="Times New Roman"/>
              <a:sym typeface="Times New Roman"/>
            </a:endParaRPr>
          </a:p>
        </p:txBody>
      </p:sp>
      <p:sp>
        <p:nvSpPr>
          <p:cNvPr descr="Giá xe BMW i8 2022 và ưu đãi mới nhất hiện nay - Tinxe" id="902" name="Google Shape;902;p6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Giá xe BMW i8 2022 và ưu đãi mới nhất hiện nay - Tinxe" id="903" name="Google Shape;903;p68"/>
          <p:cNvPicPr preferRelativeResize="0"/>
          <p:nvPr/>
        </p:nvPicPr>
        <p:blipFill rotWithShape="1">
          <a:blip r:embed="rId3">
            <a:alphaModFix/>
          </a:blip>
          <a:srcRect b="0" l="0" r="0" t="0"/>
          <a:stretch/>
        </p:blipFill>
        <p:spPr>
          <a:xfrm rot="10800000">
            <a:off x="1023966" y="-4249403"/>
            <a:ext cx="6380484" cy="4249403"/>
          </a:xfrm>
          <a:prstGeom prst="rect">
            <a:avLst/>
          </a:prstGeom>
          <a:noFill/>
          <a:ln>
            <a:noFill/>
          </a:ln>
          <a:effectLst>
            <a:outerShdw blurRad="1270000" sx="200000" rotWithShape="0" algn="ctr" sy="200000">
              <a:srgbClr val="000000">
                <a:alpha val="0"/>
              </a:srgbClr>
            </a:outerShdw>
            <a:reflection blurRad="0" dir="5400000" dist="762000" endA="0" endPos="98000" kx="0" rotWithShape="0" algn="bl" stA="66000"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7"/>
          <p:cNvSpPr txBox="1"/>
          <p:nvPr>
            <p:ph idx="4294967295" type="title"/>
          </p:nvPr>
        </p:nvSpPr>
        <p:spPr>
          <a:xfrm>
            <a:off x="1898071" y="0"/>
            <a:ext cx="5327073" cy="5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1.2. Tầm nhìn, sứ mệnh, mục tiêu và giá trị cốt lõi</a:t>
            </a:r>
            <a:endParaRPr b="1" sz="2000">
              <a:solidFill>
                <a:srgbClr val="171717"/>
              </a:solidFill>
              <a:latin typeface="Times New Roman"/>
              <a:ea typeface="Times New Roman"/>
              <a:cs typeface="Times New Roman"/>
              <a:sym typeface="Times New Roman"/>
            </a:endParaRPr>
          </a:p>
        </p:txBody>
      </p:sp>
      <p:grpSp>
        <p:nvGrpSpPr>
          <p:cNvPr id="160" name="Google Shape;160;p7"/>
          <p:cNvGrpSpPr/>
          <p:nvPr/>
        </p:nvGrpSpPr>
        <p:grpSpPr>
          <a:xfrm>
            <a:off x="-893618" y="1403040"/>
            <a:ext cx="5069051" cy="2216028"/>
            <a:chOff x="-893618" y="1403040"/>
            <a:chExt cx="5069051" cy="2216028"/>
          </a:xfrm>
        </p:grpSpPr>
        <p:pic>
          <p:nvPicPr>
            <p:cNvPr descr="STATEMENT OLIVER ZIPSE, CHAIRMAN OF THE BOARD OF MANAGEMENT OF BMW AG,  CONFERENCE CALL QUARTERLY STATEMENT TO 30 SEPTEMBER 2021 | Le Hub Auto" id="161" name="Google Shape;161;p7"/>
            <p:cNvPicPr preferRelativeResize="0"/>
            <p:nvPr/>
          </p:nvPicPr>
          <p:blipFill rotWithShape="1">
            <a:blip r:embed="rId3">
              <a:alphaModFix/>
            </a:blip>
            <a:srcRect b="0" l="0" r="0" t="0"/>
            <a:stretch/>
          </p:blipFill>
          <p:spPr>
            <a:xfrm>
              <a:off x="-893618" y="1403040"/>
              <a:ext cx="5069051" cy="2216028"/>
            </a:xfrm>
            <a:prstGeom prst="rect">
              <a:avLst/>
            </a:prstGeom>
            <a:noFill/>
            <a:ln>
              <a:noFill/>
            </a:ln>
          </p:spPr>
        </p:pic>
        <p:sp>
          <p:nvSpPr>
            <p:cNvPr id="162" name="Google Shape;162;p7"/>
            <p:cNvSpPr/>
            <p:nvPr/>
          </p:nvSpPr>
          <p:spPr>
            <a:xfrm>
              <a:off x="0" y="1413164"/>
              <a:ext cx="3138055" cy="2195945"/>
            </a:xfrm>
            <a:prstGeom prst="rect">
              <a:avLst/>
            </a:prstGeom>
            <a:noFill/>
            <a:ln cap="flat" cmpd="sng" w="254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63" name="Google Shape;163;p7"/>
          <p:cNvSpPr txBox="1"/>
          <p:nvPr/>
        </p:nvSpPr>
        <p:spPr>
          <a:xfrm>
            <a:off x="3329940" y="859166"/>
            <a:ext cx="5577900" cy="1108200"/>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Tầm nhìn: </a:t>
            </a:r>
            <a:endParaRPr>
              <a:solidFill>
                <a:srgbClr val="FF0000"/>
              </a:solidFill>
            </a:endParaRPr>
          </a:p>
          <a:p>
            <a:pPr indent="0" lvl="1" marL="0" marR="0" rtl="0" algn="l">
              <a:lnSpc>
                <a:spcPct val="100000"/>
              </a:lnSpc>
              <a:spcBef>
                <a:spcPts val="0"/>
              </a:spcBef>
              <a:spcAft>
                <a:spcPts val="0"/>
              </a:spcAft>
              <a:buNone/>
            </a:pPr>
            <a:r>
              <a:rPr b="0" i="0" lang="en-US" sz="1600" u="none" cap="none" strike="noStrike">
                <a:solidFill>
                  <a:srgbClr val="171717"/>
                </a:solidFill>
                <a:latin typeface="Times New Roman"/>
                <a:ea typeface="Times New Roman"/>
                <a:cs typeface="Times New Roman"/>
                <a:sym typeface="Times New Roman"/>
              </a:rPr>
              <a:t>Sáng tạo trong tiếp thị, chiến lược bán hàng và dịch vụ hậu bán hàng xuất sắc để duy trì thị phần, quảng bá hình ảnh đặc biệt và sang trọng.</a:t>
            </a:r>
            <a:endParaRPr b="0" i="0" sz="1600" u="none" cap="none" strike="noStrike">
              <a:solidFill>
                <a:srgbClr val="171717"/>
              </a:solidFill>
              <a:latin typeface="Times New Roman"/>
              <a:ea typeface="Times New Roman"/>
              <a:cs typeface="Times New Roman"/>
              <a:sym typeface="Times New Roman"/>
            </a:endParaRPr>
          </a:p>
        </p:txBody>
      </p:sp>
      <p:sp>
        <p:nvSpPr>
          <p:cNvPr id="164" name="Google Shape;164;p7"/>
          <p:cNvSpPr/>
          <p:nvPr/>
        </p:nvSpPr>
        <p:spPr>
          <a:xfrm>
            <a:off x="3329940" y="2103709"/>
            <a:ext cx="5577840" cy="2492990"/>
          </a:xfrm>
          <a:prstGeom prst="rect">
            <a:avLst/>
          </a:prstGeom>
          <a:noFill/>
          <a:ln>
            <a:noFill/>
          </a:ln>
        </p:spPr>
        <p:txBody>
          <a:bodyPr anchorCtr="0" anchor="t" bIns="45700" lIns="91425" spcFirstLastPara="1" rIns="91425" wrap="square" tIns="45700">
            <a:spAutoFit/>
          </a:bodyPr>
          <a:lstStyle/>
          <a:p>
            <a:pPr indent="0" lvl="3" marL="0" marR="0" rtl="0" algn="l">
              <a:lnSpc>
                <a:spcPct val="120000"/>
              </a:lnSpc>
              <a:spcBef>
                <a:spcPts val="0"/>
              </a:spcBef>
              <a:spcAft>
                <a:spcPts val="0"/>
              </a:spcAft>
              <a:buNone/>
            </a:pPr>
            <a:r>
              <a:rPr b="1" i="0" lang="en-US" sz="1800" u="none" cap="none" strike="noStrike">
                <a:solidFill>
                  <a:srgbClr val="FF9900"/>
                </a:solidFill>
                <a:latin typeface="Times New Roman"/>
                <a:ea typeface="Times New Roman"/>
                <a:cs typeface="Times New Roman"/>
                <a:sym typeface="Times New Roman"/>
              </a:rPr>
              <a:t>Sứ mệnh:</a:t>
            </a:r>
            <a:endParaRPr b="0" i="0" sz="1800" u="none" cap="none" strike="noStrike">
              <a:solidFill>
                <a:srgbClr val="FF9900"/>
              </a:solidFill>
              <a:latin typeface="Times New Roman"/>
              <a:ea typeface="Times New Roman"/>
              <a:cs typeface="Times New Roman"/>
              <a:sym typeface="Times New Roman"/>
            </a:endParaRPr>
          </a:p>
          <a:p>
            <a:pPr indent="0" lvl="3" marL="0" marR="0" rtl="0" algn="l">
              <a:lnSpc>
                <a:spcPct val="120000"/>
              </a:lnSpc>
              <a:spcBef>
                <a:spcPts val="0"/>
              </a:spcBef>
              <a:spcAft>
                <a:spcPts val="0"/>
              </a:spcAft>
              <a:buNone/>
            </a:pPr>
            <a:r>
              <a:rPr b="1" i="1" lang="en-US" sz="1600" u="none" cap="none" strike="noStrike">
                <a:solidFill>
                  <a:srgbClr val="171717"/>
                </a:solidFill>
                <a:latin typeface="Times New Roman"/>
                <a:ea typeface="Times New Roman"/>
                <a:cs typeface="Times New Roman"/>
                <a:sym typeface="Times New Roman"/>
              </a:rPr>
              <a:t>Khách hàng: </a:t>
            </a:r>
            <a:r>
              <a:rPr b="0" i="0" lang="en-US" sz="1600" u="none" cap="none" strike="noStrike">
                <a:solidFill>
                  <a:srgbClr val="171717"/>
                </a:solidFill>
                <a:latin typeface="Times New Roman"/>
                <a:ea typeface="Times New Roman"/>
                <a:cs typeface="Times New Roman"/>
                <a:sym typeface="Times New Roman"/>
              </a:rPr>
              <a:t>Hướng đến khách hàng thượng lưu </a:t>
            </a:r>
            <a:endParaRPr/>
          </a:p>
          <a:p>
            <a:pPr indent="0" lvl="3" marL="0" marR="0" rtl="0" algn="l">
              <a:lnSpc>
                <a:spcPct val="120000"/>
              </a:lnSpc>
              <a:spcBef>
                <a:spcPts val="0"/>
              </a:spcBef>
              <a:spcAft>
                <a:spcPts val="0"/>
              </a:spcAft>
              <a:buNone/>
            </a:pPr>
            <a:r>
              <a:rPr b="1" i="1" lang="en-US" sz="1600" u="none" cap="none" strike="noStrike">
                <a:solidFill>
                  <a:srgbClr val="171717"/>
                </a:solidFill>
                <a:latin typeface="Times New Roman"/>
                <a:ea typeface="Times New Roman"/>
                <a:cs typeface="Times New Roman"/>
                <a:sym typeface="Times New Roman"/>
              </a:rPr>
              <a:t>Bán hàng: </a:t>
            </a:r>
            <a:r>
              <a:rPr b="0" i="0" lang="en-US" sz="1600" u="none" cap="none" strike="noStrike">
                <a:solidFill>
                  <a:srgbClr val="171717"/>
                </a:solidFill>
                <a:latin typeface="Times New Roman"/>
                <a:ea typeface="Times New Roman"/>
                <a:cs typeface="Times New Roman"/>
                <a:sym typeface="Times New Roman"/>
              </a:rPr>
              <a:t>Đem hoài bão và tình yêu trong sản phẩm và dịch vụ đến khách hàng</a:t>
            </a:r>
            <a:endParaRPr/>
          </a:p>
          <a:p>
            <a:pPr indent="0" lvl="3" marL="0" marR="0" rtl="0" algn="l">
              <a:lnSpc>
                <a:spcPct val="120000"/>
              </a:lnSpc>
              <a:spcBef>
                <a:spcPts val="0"/>
              </a:spcBef>
              <a:spcAft>
                <a:spcPts val="0"/>
              </a:spcAft>
              <a:buNone/>
            </a:pPr>
            <a:r>
              <a:rPr b="1" i="1" lang="en-US" sz="1600" u="none" cap="none" strike="noStrike">
                <a:solidFill>
                  <a:srgbClr val="171717"/>
                </a:solidFill>
                <a:latin typeface="Times New Roman"/>
                <a:ea typeface="Times New Roman"/>
                <a:cs typeface="Times New Roman"/>
                <a:sym typeface="Times New Roman"/>
              </a:rPr>
              <a:t>Chiêu thị: </a:t>
            </a:r>
            <a:r>
              <a:rPr b="0" i="0" lang="en-US" sz="1600" u="none" cap="none" strike="noStrike">
                <a:solidFill>
                  <a:srgbClr val="171717"/>
                </a:solidFill>
                <a:latin typeface="Times New Roman"/>
                <a:ea typeface="Times New Roman"/>
                <a:cs typeface="Times New Roman"/>
                <a:sym typeface="Times New Roman"/>
              </a:rPr>
              <a:t>Duy trì sự trung thành của khách hàng</a:t>
            </a:r>
            <a:endParaRPr/>
          </a:p>
          <a:p>
            <a:pPr indent="0" lvl="3" marL="0" marR="0" rtl="0" algn="l">
              <a:lnSpc>
                <a:spcPct val="120000"/>
              </a:lnSpc>
              <a:spcBef>
                <a:spcPts val="0"/>
              </a:spcBef>
              <a:spcAft>
                <a:spcPts val="0"/>
              </a:spcAft>
              <a:buNone/>
            </a:pPr>
            <a:r>
              <a:rPr b="1" i="1" lang="en-US" sz="1600" u="none" cap="none" strike="noStrike">
                <a:solidFill>
                  <a:srgbClr val="171717"/>
                </a:solidFill>
                <a:latin typeface="Times New Roman"/>
                <a:ea typeface="Times New Roman"/>
                <a:cs typeface="Times New Roman"/>
                <a:sym typeface="Times New Roman"/>
              </a:rPr>
              <a:t>Nhân viên: </a:t>
            </a:r>
            <a:r>
              <a:rPr b="0" i="0" lang="en-US" sz="1600" u="none" cap="none" strike="noStrike">
                <a:solidFill>
                  <a:srgbClr val="171717"/>
                </a:solidFill>
                <a:latin typeface="Times New Roman"/>
                <a:ea typeface="Times New Roman"/>
                <a:cs typeface="Times New Roman"/>
                <a:sym typeface="Times New Roman"/>
              </a:rPr>
              <a:t>Tuyển dụng đúng năng lực, chịu khó học hỏi và có niềm đam mê.</a:t>
            </a:r>
            <a:endParaRPr/>
          </a:p>
          <a:p>
            <a:pPr indent="0" lvl="3" marL="0" marR="0" rtl="0" algn="l">
              <a:lnSpc>
                <a:spcPct val="120000"/>
              </a:lnSpc>
              <a:spcBef>
                <a:spcPts val="0"/>
              </a:spcBef>
              <a:spcAft>
                <a:spcPts val="0"/>
              </a:spcAft>
              <a:buNone/>
            </a:pPr>
            <a:r>
              <a:rPr b="1" i="1" lang="en-US" sz="1600" u="none" cap="none" strike="noStrike">
                <a:solidFill>
                  <a:srgbClr val="171717"/>
                </a:solidFill>
                <a:latin typeface="Times New Roman"/>
                <a:ea typeface="Times New Roman"/>
                <a:cs typeface="Times New Roman"/>
                <a:sym typeface="Times New Roman"/>
              </a:rPr>
              <a:t>Hoạt động kinh doanh: </a:t>
            </a:r>
            <a:r>
              <a:rPr b="0" i="0" lang="en-US" sz="1600" u="none" cap="none" strike="noStrike">
                <a:solidFill>
                  <a:srgbClr val="171717"/>
                </a:solidFill>
                <a:latin typeface="Times New Roman"/>
                <a:ea typeface="Times New Roman"/>
                <a:cs typeface="Times New Roman"/>
                <a:sym typeface="Times New Roman"/>
              </a:rPr>
              <a:t>Luôn phát triển</a:t>
            </a:r>
            <a:endParaRPr b="0" i="0" sz="1600" u="none" cap="none" strike="noStrike">
              <a:solidFill>
                <a:srgbClr val="171717"/>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8"/>
          <p:cNvSpPr txBox="1"/>
          <p:nvPr>
            <p:ph idx="4294967295" type="title"/>
          </p:nvPr>
        </p:nvSpPr>
        <p:spPr>
          <a:xfrm>
            <a:off x="1898071" y="0"/>
            <a:ext cx="5615249" cy="5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1.2. Tầm nhìn, sứ mệnh, mục tiêu và giá trị cốt lõi</a:t>
            </a:r>
            <a:endParaRPr b="1" sz="2000">
              <a:solidFill>
                <a:srgbClr val="171717"/>
              </a:solidFill>
              <a:latin typeface="Times New Roman"/>
              <a:ea typeface="Times New Roman"/>
              <a:cs typeface="Times New Roman"/>
              <a:sym typeface="Times New Roman"/>
            </a:endParaRPr>
          </a:p>
        </p:txBody>
      </p:sp>
      <p:grpSp>
        <p:nvGrpSpPr>
          <p:cNvPr id="171" name="Google Shape;171;p8"/>
          <p:cNvGrpSpPr/>
          <p:nvPr/>
        </p:nvGrpSpPr>
        <p:grpSpPr>
          <a:xfrm>
            <a:off x="-893618" y="1403040"/>
            <a:ext cx="5069051" cy="2216028"/>
            <a:chOff x="-893618" y="1403040"/>
            <a:chExt cx="5069051" cy="2216028"/>
          </a:xfrm>
        </p:grpSpPr>
        <p:pic>
          <p:nvPicPr>
            <p:cNvPr descr="STATEMENT OLIVER ZIPSE, CHAIRMAN OF THE BOARD OF MANAGEMENT OF BMW AG,  CONFERENCE CALL QUARTERLY STATEMENT TO 30 SEPTEMBER 2021 | Le Hub Auto" id="172" name="Google Shape;172;p8"/>
            <p:cNvPicPr preferRelativeResize="0"/>
            <p:nvPr/>
          </p:nvPicPr>
          <p:blipFill rotWithShape="1">
            <a:blip r:embed="rId3">
              <a:alphaModFix/>
            </a:blip>
            <a:srcRect b="0" l="0" r="0" t="0"/>
            <a:stretch/>
          </p:blipFill>
          <p:spPr>
            <a:xfrm>
              <a:off x="-893618" y="1403040"/>
              <a:ext cx="5069051" cy="2216028"/>
            </a:xfrm>
            <a:prstGeom prst="rect">
              <a:avLst/>
            </a:prstGeom>
            <a:noFill/>
            <a:ln>
              <a:noFill/>
            </a:ln>
          </p:spPr>
        </p:pic>
        <p:sp>
          <p:nvSpPr>
            <p:cNvPr id="173" name="Google Shape;173;p8"/>
            <p:cNvSpPr/>
            <p:nvPr/>
          </p:nvSpPr>
          <p:spPr>
            <a:xfrm>
              <a:off x="0" y="1413164"/>
              <a:ext cx="3138055" cy="2195945"/>
            </a:xfrm>
            <a:prstGeom prst="rect">
              <a:avLst/>
            </a:prstGeom>
            <a:noFill/>
            <a:ln cap="flat" cmpd="sng" w="254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74" name="Google Shape;174;p8"/>
          <p:cNvSpPr txBox="1"/>
          <p:nvPr/>
        </p:nvSpPr>
        <p:spPr>
          <a:xfrm>
            <a:off x="3329940" y="859166"/>
            <a:ext cx="5577900" cy="1108200"/>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1" i="0" lang="en-US" sz="1800" u="none" cap="none" strike="noStrike">
                <a:solidFill>
                  <a:srgbClr val="38761D"/>
                </a:solidFill>
                <a:latin typeface="Times New Roman"/>
                <a:ea typeface="Times New Roman"/>
                <a:cs typeface="Times New Roman"/>
                <a:sym typeface="Times New Roman"/>
              </a:rPr>
              <a:t>Mục tiêu:</a:t>
            </a:r>
            <a:endParaRPr>
              <a:solidFill>
                <a:srgbClr val="38761D"/>
              </a:solidFill>
            </a:endParaRPr>
          </a:p>
          <a:p>
            <a:pPr indent="0" lvl="1"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Vượt Mercedes vào năm 2022</a:t>
            </a:r>
            <a:endParaRPr/>
          </a:p>
          <a:p>
            <a:pPr indent="0" lvl="1"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Năm 2022 gia tăng sản lượng ô tô lên 1,8 triệu chiếc và mô tô lên 150.000 chiếc một năm</a:t>
            </a:r>
            <a:endParaRPr b="0" i="0" sz="1600" u="none" cap="none" strike="noStrike">
              <a:solidFill>
                <a:srgbClr val="000000"/>
              </a:solidFill>
              <a:latin typeface="Times New Roman"/>
              <a:ea typeface="Times New Roman"/>
              <a:cs typeface="Times New Roman"/>
              <a:sym typeface="Times New Roman"/>
            </a:endParaRPr>
          </a:p>
        </p:txBody>
      </p:sp>
      <p:sp>
        <p:nvSpPr>
          <p:cNvPr id="175" name="Google Shape;175;p8"/>
          <p:cNvSpPr/>
          <p:nvPr/>
        </p:nvSpPr>
        <p:spPr>
          <a:xfrm>
            <a:off x="3329940" y="2103709"/>
            <a:ext cx="5577840" cy="2640723"/>
          </a:xfrm>
          <a:prstGeom prst="rect">
            <a:avLst/>
          </a:prstGeom>
          <a:noFill/>
          <a:ln>
            <a:noFill/>
          </a:ln>
        </p:spPr>
        <p:txBody>
          <a:bodyPr anchorCtr="0" anchor="t" bIns="45700" lIns="91425" spcFirstLastPara="1" rIns="91425" wrap="square" tIns="45700">
            <a:spAutoFit/>
          </a:bodyPr>
          <a:lstStyle/>
          <a:p>
            <a:pPr indent="0" lvl="3" marL="0" marR="0" rtl="0" algn="l">
              <a:lnSpc>
                <a:spcPct val="120000"/>
              </a:lnSpc>
              <a:spcBef>
                <a:spcPts val="0"/>
              </a:spcBef>
              <a:spcAft>
                <a:spcPts val="0"/>
              </a:spcAft>
              <a:buNone/>
            </a:pPr>
            <a:r>
              <a:rPr b="1" i="0" lang="en-US" sz="1800" u="none" cap="none" strike="noStrike">
                <a:solidFill>
                  <a:srgbClr val="0000FF"/>
                </a:solidFill>
                <a:latin typeface="Times New Roman"/>
                <a:ea typeface="Times New Roman"/>
                <a:cs typeface="Times New Roman"/>
                <a:sym typeface="Times New Roman"/>
              </a:rPr>
              <a:t>Giá trị cốt lõi:</a:t>
            </a:r>
            <a:endParaRPr>
              <a:solidFill>
                <a:srgbClr val="0000FF"/>
              </a:solidFill>
            </a:endParaRPr>
          </a:p>
          <a:p>
            <a:pPr indent="0" lvl="0" marL="0" marR="0" rtl="0" algn="l">
              <a:lnSpc>
                <a:spcPct val="100000"/>
              </a:lnSpc>
              <a:spcBef>
                <a:spcPts val="0"/>
              </a:spcBef>
              <a:spcAft>
                <a:spcPts val="0"/>
              </a:spcAft>
              <a:buNone/>
            </a:pPr>
            <a:r>
              <a:rPr b="1" i="1" lang="en-US" sz="1600" u="none" cap="none" strike="noStrike">
                <a:solidFill>
                  <a:srgbClr val="000000"/>
                </a:solidFill>
                <a:latin typeface="Times New Roman"/>
                <a:ea typeface="Times New Roman"/>
                <a:cs typeface="Times New Roman"/>
                <a:sym typeface="Times New Roman"/>
              </a:rPr>
              <a:t>Uy tín: </a:t>
            </a:r>
            <a:r>
              <a:rPr b="0" i="0" lang="en-US" sz="1600" u="none" cap="none" strike="noStrike">
                <a:solidFill>
                  <a:srgbClr val="000000"/>
                </a:solidFill>
                <a:latin typeface="Times New Roman"/>
                <a:ea typeface="Times New Roman"/>
                <a:cs typeface="Times New Roman"/>
                <a:sym typeface="Times New Roman"/>
              </a:rPr>
              <a:t>Thực hiện đúng và cao hơn những cam kết với khách hàng, đối tác</a:t>
            </a:r>
            <a:endParaRPr/>
          </a:p>
          <a:p>
            <a:pPr indent="0" lvl="0" marL="0" marR="0" rtl="0" algn="l">
              <a:lnSpc>
                <a:spcPct val="100000"/>
              </a:lnSpc>
              <a:spcBef>
                <a:spcPts val="0"/>
              </a:spcBef>
              <a:spcAft>
                <a:spcPts val="0"/>
              </a:spcAft>
              <a:buNone/>
            </a:pPr>
            <a:r>
              <a:rPr b="1" i="1" lang="en-US" sz="1600" u="none" cap="none" strike="noStrike">
                <a:solidFill>
                  <a:srgbClr val="000000"/>
                </a:solidFill>
                <a:latin typeface="Times New Roman"/>
                <a:ea typeface="Times New Roman"/>
                <a:cs typeface="Times New Roman"/>
                <a:sym typeface="Times New Roman"/>
              </a:rPr>
              <a:t>Năng lực: </a:t>
            </a:r>
            <a:r>
              <a:rPr b="0" i="0" lang="en-US" sz="1600" u="none" cap="none" strike="noStrike">
                <a:solidFill>
                  <a:srgbClr val="000000"/>
                </a:solidFill>
                <a:latin typeface="Times New Roman"/>
                <a:ea typeface="Times New Roman"/>
                <a:cs typeface="Times New Roman"/>
                <a:sym typeface="Times New Roman"/>
              </a:rPr>
              <a:t>Tập hợp, huấn luyện và phát triển năng lực nhân sự</a:t>
            </a:r>
            <a:endParaRPr/>
          </a:p>
          <a:p>
            <a:pPr indent="0" lvl="0" marL="0" marR="0" rtl="0" algn="l">
              <a:lnSpc>
                <a:spcPct val="100000"/>
              </a:lnSpc>
              <a:spcBef>
                <a:spcPts val="0"/>
              </a:spcBef>
              <a:spcAft>
                <a:spcPts val="0"/>
              </a:spcAft>
              <a:buNone/>
            </a:pPr>
            <a:r>
              <a:rPr b="1" i="1" lang="en-US" sz="1600" u="none" cap="none" strike="noStrike">
                <a:solidFill>
                  <a:srgbClr val="000000"/>
                </a:solidFill>
                <a:latin typeface="Times New Roman"/>
                <a:ea typeface="Times New Roman"/>
                <a:cs typeface="Times New Roman"/>
                <a:sym typeface="Times New Roman"/>
              </a:rPr>
              <a:t>Chia sẻ: </a:t>
            </a:r>
            <a:r>
              <a:rPr b="0" i="0" lang="en-US" sz="1600" u="none" cap="none" strike="noStrike">
                <a:solidFill>
                  <a:srgbClr val="000000"/>
                </a:solidFill>
                <a:latin typeface="Times New Roman"/>
                <a:ea typeface="Times New Roman"/>
                <a:cs typeface="Times New Roman"/>
                <a:sym typeface="Times New Roman"/>
              </a:rPr>
              <a:t>Chia sẻ lợi ích với đối tác, khách hàng, nhân sự và xã hội</a:t>
            </a:r>
            <a:endParaRPr/>
          </a:p>
          <a:p>
            <a:pPr indent="0" lvl="0" marL="0" marR="0" rtl="0" algn="l">
              <a:lnSpc>
                <a:spcPct val="100000"/>
              </a:lnSpc>
              <a:spcBef>
                <a:spcPts val="0"/>
              </a:spcBef>
              <a:spcAft>
                <a:spcPts val="0"/>
              </a:spcAft>
              <a:buNone/>
            </a:pPr>
            <a:r>
              <a:rPr b="1" i="1" lang="en-US" sz="1600" u="none" cap="none" strike="noStrike">
                <a:solidFill>
                  <a:srgbClr val="000000"/>
                </a:solidFill>
                <a:latin typeface="Times New Roman"/>
                <a:ea typeface="Times New Roman"/>
                <a:cs typeface="Times New Roman"/>
                <a:sym typeface="Times New Roman"/>
              </a:rPr>
              <a:t>Hệ thống: </a:t>
            </a:r>
            <a:r>
              <a:rPr b="0" i="0" lang="en-US" sz="1600" u="none" cap="none" strike="noStrike">
                <a:solidFill>
                  <a:srgbClr val="000000"/>
                </a:solidFill>
                <a:latin typeface="Times New Roman"/>
                <a:ea typeface="Times New Roman"/>
                <a:cs typeface="Times New Roman"/>
                <a:sym typeface="Times New Roman"/>
              </a:rPr>
              <a:t>Hệ thống quản trị khoa học, hiện đại và luôn đổi mới để hoàn thiện</a:t>
            </a:r>
            <a:endParaRPr/>
          </a:p>
          <a:p>
            <a:pPr indent="0" lvl="0" marL="0" marR="0" rtl="0" algn="l">
              <a:lnSpc>
                <a:spcPct val="100000"/>
              </a:lnSpc>
              <a:spcBef>
                <a:spcPts val="0"/>
              </a:spcBef>
              <a:spcAft>
                <a:spcPts val="0"/>
              </a:spcAft>
              <a:buNone/>
            </a:pPr>
            <a:r>
              <a:rPr b="1" i="1" lang="en-US" sz="1600" u="none" cap="none" strike="noStrike">
                <a:solidFill>
                  <a:srgbClr val="000000"/>
                </a:solidFill>
                <a:latin typeface="Times New Roman"/>
                <a:ea typeface="Times New Roman"/>
                <a:cs typeface="Times New Roman"/>
                <a:sym typeface="Times New Roman"/>
              </a:rPr>
              <a:t>Trung: </a:t>
            </a:r>
            <a:r>
              <a:rPr b="0" i="0" lang="en-US" sz="1600" u="none" cap="none" strike="noStrike">
                <a:solidFill>
                  <a:srgbClr val="000000"/>
                </a:solidFill>
                <a:latin typeface="Times New Roman"/>
                <a:ea typeface="Times New Roman"/>
                <a:cs typeface="Times New Roman"/>
                <a:sym typeface="Times New Roman"/>
              </a:rPr>
              <a:t>Trung thực và minh bạch trong các hoạt động, trung thành và theo đuổi mục tiêu tới cùng.</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9"/>
          <p:cNvSpPr/>
          <p:nvPr/>
        </p:nvSpPr>
        <p:spPr>
          <a:xfrm>
            <a:off x="-131618" y="743349"/>
            <a:ext cx="972704" cy="3853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9"/>
          <p:cNvSpPr txBox="1"/>
          <p:nvPr>
            <p:ph idx="4294967295" type="title"/>
          </p:nvPr>
        </p:nvSpPr>
        <p:spPr>
          <a:xfrm>
            <a:off x="1" y="0"/>
            <a:ext cx="9144000" cy="56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sz="2000">
                <a:solidFill>
                  <a:srgbClr val="171717"/>
                </a:solidFill>
                <a:latin typeface="Times New Roman"/>
                <a:ea typeface="Times New Roman"/>
                <a:cs typeface="Times New Roman"/>
                <a:sym typeface="Times New Roman"/>
              </a:rPr>
              <a:t>1.3. Logo thương hiệu</a:t>
            </a:r>
            <a:endParaRPr b="1" sz="2000">
              <a:solidFill>
                <a:srgbClr val="171717"/>
              </a:solidFill>
              <a:latin typeface="Times New Roman"/>
              <a:ea typeface="Times New Roman"/>
              <a:cs typeface="Times New Roman"/>
              <a:sym typeface="Times New Roman"/>
            </a:endParaRPr>
          </a:p>
        </p:txBody>
      </p:sp>
      <p:pic>
        <p:nvPicPr>
          <p:cNvPr descr="BMW Cập Nhật Logo Mới Để Đánh Dấu Chương Mới BMW Concept i4 | Binbrand" id="182" name="Google Shape;182;p9"/>
          <p:cNvPicPr preferRelativeResize="0"/>
          <p:nvPr/>
        </p:nvPicPr>
        <p:blipFill rotWithShape="1">
          <a:blip r:embed="rId3">
            <a:alphaModFix/>
          </a:blip>
          <a:srcRect b="0" l="0" r="0" t="0"/>
          <a:stretch/>
        </p:blipFill>
        <p:spPr>
          <a:xfrm>
            <a:off x="2977239" y="549960"/>
            <a:ext cx="3189524" cy="4290973"/>
          </a:xfrm>
          <a:prstGeom prst="rect">
            <a:avLst/>
          </a:prstGeom>
          <a:noFill/>
          <a:ln>
            <a:noFill/>
          </a:ln>
        </p:spPr>
      </p:pic>
      <p:sp>
        <p:nvSpPr>
          <p:cNvPr id="183" name="Google Shape;183;p9"/>
          <p:cNvSpPr txBox="1"/>
          <p:nvPr/>
        </p:nvSpPr>
        <p:spPr>
          <a:xfrm>
            <a:off x="175260" y="807720"/>
            <a:ext cx="2801979"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Được thiết kế tập trung vào lịch sử công ty Bavaria.</a:t>
            </a:r>
            <a:endParaRPr b="0" i="0" sz="1800" u="none" cap="none" strike="noStrike">
              <a:solidFill>
                <a:srgbClr val="000000"/>
              </a:solidFill>
              <a:latin typeface="Times New Roman"/>
              <a:ea typeface="Times New Roman"/>
              <a:cs typeface="Times New Roman"/>
              <a:sym typeface="Times New Roman"/>
            </a:endParaRPr>
          </a:p>
        </p:txBody>
      </p:sp>
      <p:sp>
        <p:nvSpPr>
          <p:cNvPr id="184" name="Google Shape;184;p9"/>
          <p:cNvSpPr txBox="1"/>
          <p:nvPr/>
        </p:nvSpPr>
        <p:spPr>
          <a:xfrm>
            <a:off x="175260" y="1848759"/>
            <a:ext cx="2801979" cy="12003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Sử dụng các màu đảo </a:t>
            </a:r>
            <a:endParaRPr b="0" i="0" sz="1800"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ngược của cờ Bavaria thể</a:t>
            </a:r>
            <a:endParaRPr b="0" i="0" sz="1800"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hiện sự tôn kính với di sản của tổ chức.</a:t>
            </a:r>
            <a:endParaRPr/>
          </a:p>
        </p:txBody>
      </p:sp>
      <p:sp>
        <p:nvSpPr>
          <p:cNvPr id="185" name="Google Shape;185;p9"/>
          <p:cNvSpPr txBox="1"/>
          <p:nvPr/>
        </p:nvSpPr>
        <p:spPr>
          <a:xfrm>
            <a:off x="6166763" y="971595"/>
            <a:ext cx="2801979"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Việc sử dụng các vòng tròn khác nhau bao quanh nhau là một biểu tượng tuyệt vời của sự hòa nhập, cộng đồng và sự kết nối. </a:t>
            </a:r>
            <a:endParaRPr/>
          </a:p>
        </p:txBody>
      </p:sp>
      <p:sp>
        <p:nvSpPr>
          <p:cNvPr id="186" name="Google Shape;186;p9"/>
          <p:cNvSpPr txBox="1"/>
          <p:nvPr/>
        </p:nvSpPr>
        <p:spPr>
          <a:xfrm>
            <a:off x="6166763" y="2906264"/>
            <a:ext cx="2801979"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Hoa văn màu trắng và xanh ở giữa liên tưởng đến cánh quạt tốc độ cao của một chiếc máy bay trên nền trời xanh.</a:t>
            </a:r>
            <a:endParaRPr/>
          </a:p>
        </p:txBody>
      </p:sp>
      <p:sp>
        <p:nvSpPr>
          <p:cNvPr id="187" name="Google Shape;187;p9"/>
          <p:cNvSpPr txBox="1"/>
          <p:nvPr/>
        </p:nvSpPr>
        <p:spPr>
          <a:xfrm>
            <a:off x="175260" y="3499728"/>
            <a:ext cx="2801979" cy="92333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Dòng chữ BMW trên đỉnh logo là viết tắt của Bayerische Motoren Werke.</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Korean Simple Style Consulting toolkit by Slidesgo">
  <a:themeElements>
    <a:clrScheme name="Simple Light">
      <a:dk1>
        <a:srgbClr val="806248"/>
      </a:dk1>
      <a:lt1>
        <a:srgbClr val="FFFFFF"/>
      </a:lt1>
      <a:dk2>
        <a:srgbClr val="A29B92"/>
      </a:dk2>
      <a:lt2>
        <a:srgbClr val="EEEEEE"/>
      </a:lt2>
      <a:accent1>
        <a:srgbClr val="EFE6DE"/>
      </a:accent1>
      <a:accent2>
        <a:srgbClr val="F9F4F0"/>
      </a:accent2>
      <a:accent3>
        <a:srgbClr val="E9DBCF"/>
      </a:accent3>
      <a:accent4>
        <a:srgbClr val="FFFFFF"/>
      </a:accent4>
      <a:accent5>
        <a:srgbClr val="FFFFFF"/>
      </a:accent5>
      <a:accent6>
        <a:srgbClr val="FFFFFF"/>
      </a:accent6>
      <a:hlink>
        <a:srgbClr val="8062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Bùi Lê Trung Kiên</dc:creator>
</cp:coreProperties>
</file>